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80" r:id="rId2"/>
    <p:sldId id="339" r:id="rId3"/>
    <p:sldId id="338" r:id="rId4"/>
    <p:sldId id="353" r:id="rId5"/>
    <p:sldId id="335" r:id="rId6"/>
    <p:sldId id="323" r:id="rId7"/>
    <p:sldId id="340" r:id="rId8"/>
    <p:sldId id="342" r:id="rId9"/>
    <p:sldId id="343" r:id="rId10"/>
    <p:sldId id="344" r:id="rId11"/>
    <p:sldId id="345" r:id="rId12"/>
    <p:sldId id="346" r:id="rId13"/>
    <p:sldId id="347" r:id="rId14"/>
    <p:sldId id="348" r:id="rId15"/>
    <p:sldId id="333" r:id="rId16"/>
    <p:sldId id="349" r:id="rId17"/>
    <p:sldId id="350" r:id="rId18"/>
    <p:sldId id="351" r:id="rId19"/>
    <p:sldId id="35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00" autoAdjust="0"/>
    <p:restoredTop sz="85458" autoAdjust="0"/>
  </p:normalViewPr>
  <p:slideViewPr>
    <p:cSldViewPr>
      <p:cViewPr varScale="1">
        <p:scale>
          <a:sx n="98" d="100"/>
          <a:sy n="98" d="100"/>
        </p:scale>
        <p:origin x="1848" y="78"/>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1626368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Invite the students to turn to a partner and to share their thoughts about this statement—why they agree or disagree. Time permitting, invite two or three students to share their views aloud with the class. </a:t>
            </a:r>
            <a:endParaRPr lang="en-US" dirty="0">
              <a:effectLst/>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908958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dirty="0"/>
          </a:p>
        </p:txBody>
      </p:sp>
    </p:spTree>
    <p:extLst>
      <p:ext uri="{BB962C8B-B14F-4D97-AF65-F5344CB8AC3E}">
        <p14:creationId xmlns:p14="http://schemas.microsoft.com/office/powerpoint/2010/main" val="20945410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Invite the students to turn to a partner and to share their thoughts about this statement—why they agree or disagree. Time permitting, invite two or three students to share their views aloud with the class. </a:t>
            </a:r>
            <a:endParaRPr lang="en-US" dirty="0">
              <a:effectLst/>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12</a:t>
            </a:fld>
            <a:endParaRPr lang="en-US" dirty="0"/>
          </a:p>
        </p:txBody>
      </p:sp>
    </p:spTree>
    <p:extLst>
      <p:ext uri="{BB962C8B-B14F-4D97-AF65-F5344CB8AC3E}">
        <p14:creationId xmlns:p14="http://schemas.microsoft.com/office/powerpoint/2010/main" val="30325589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Invite the students to turn to a partner and share their thoughts about this statement—why they agree or disagree. Time permitting, invite two or three students to share their views aloud with the class. </a:t>
            </a:r>
            <a:endParaRPr lang="en-US" dirty="0">
              <a:effectLst/>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13</a:t>
            </a:fld>
            <a:endParaRPr lang="en-US" dirty="0"/>
          </a:p>
        </p:txBody>
      </p:sp>
    </p:spTree>
    <p:extLst>
      <p:ext uri="{BB962C8B-B14F-4D97-AF65-F5344CB8AC3E}">
        <p14:creationId xmlns:p14="http://schemas.microsoft.com/office/powerpoint/2010/main" val="30444457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Invite the students to turn to a partner and to share their thoughts about this statement—why they agree or disagree. Time permitting, invite two or three students to share their views aloud with the whole class. </a:t>
            </a:r>
            <a:endParaRPr lang="en-US" dirty="0">
              <a:effectLst/>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14</a:t>
            </a:fld>
            <a:endParaRPr lang="en-US" dirty="0"/>
          </a:p>
        </p:txBody>
      </p:sp>
    </p:spTree>
    <p:extLst>
      <p:ext uri="{BB962C8B-B14F-4D97-AF65-F5344CB8AC3E}">
        <p14:creationId xmlns:p14="http://schemas.microsoft.com/office/powerpoint/2010/main" val="34549889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Following the partner conversation, engage the class in a brief discussion about this statement. In particular, assess whether the students believe that having friends and family members with different religious beliefs tends to </a:t>
            </a:r>
            <a:r>
              <a:rPr lang="en-US" sz="1200" i="1" kern="1200" dirty="0">
                <a:solidFill>
                  <a:schemeClr val="tx1"/>
                </a:solidFill>
                <a:effectLst/>
                <a:latin typeface="+mn-lt"/>
                <a:ea typeface="+mn-ea"/>
                <a:cs typeface="+mn-cs"/>
              </a:rPr>
              <a:t>strengthen</a:t>
            </a:r>
            <a:r>
              <a:rPr lang="en-US" sz="1200" kern="1200" dirty="0">
                <a:solidFill>
                  <a:schemeClr val="tx1"/>
                </a:solidFill>
                <a:effectLst/>
                <a:latin typeface="+mn-lt"/>
                <a:ea typeface="+mn-ea"/>
                <a:cs typeface="+mn-cs"/>
              </a:rPr>
              <a:t> their own faith, </a:t>
            </a:r>
            <a:r>
              <a:rPr lang="en-US" sz="1200" i="1" kern="1200" dirty="0">
                <a:solidFill>
                  <a:schemeClr val="tx1"/>
                </a:solidFill>
                <a:effectLst/>
                <a:latin typeface="+mn-lt"/>
                <a:ea typeface="+mn-ea"/>
                <a:cs typeface="+mn-cs"/>
              </a:rPr>
              <a:t>weaken</a:t>
            </a:r>
            <a:r>
              <a:rPr lang="en-US" sz="1200" kern="1200" dirty="0">
                <a:solidFill>
                  <a:schemeClr val="tx1"/>
                </a:solidFill>
                <a:effectLst/>
                <a:latin typeface="+mn-lt"/>
                <a:ea typeface="+mn-ea"/>
                <a:cs typeface="+mn-cs"/>
              </a:rPr>
              <a:t> their own faith, or have little to no impact on it. This will be helpful background for study of the Jewish People’s conflicts with other religious and ethnic groups living in and around Jerusalem at the time of their return from the Babylonian Exile.</a:t>
            </a:r>
            <a:endParaRPr lang="en-US" dirty="0">
              <a:effectLst/>
            </a:endParaRPr>
          </a:p>
          <a:p>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15</a:t>
            </a:fld>
            <a:endParaRPr lang="en-US" dirty="0"/>
          </a:p>
        </p:txBody>
      </p:sp>
    </p:spTree>
    <p:extLst>
      <p:ext uri="{BB962C8B-B14F-4D97-AF65-F5344CB8AC3E}">
        <p14:creationId xmlns:p14="http://schemas.microsoft.com/office/powerpoint/2010/main" val="11739746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16</a:t>
            </a:fld>
            <a:endParaRPr lang="en-US" dirty="0"/>
          </a:p>
        </p:txBody>
      </p:sp>
    </p:spTree>
    <p:extLst>
      <p:ext uri="{BB962C8B-B14F-4D97-AF65-F5344CB8AC3E}">
        <p14:creationId xmlns:p14="http://schemas.microsoft.com/office/powerpoint/2010/main" val="18011119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17</a:t>
            </a:fld>
            <a:endParaRPr lang="en-US" dirty="0"/>
          </a:p>
        </p:txBody>
      </p:sp>
    </p:spTree>
    <p:extLst>
      <p:ext uri="{BB962C8B-B14F-4D97-AF65-F5344CB8AC3E}">
        <p14:creationId xmlns:p14="http://schemas.microsoft.com/office/powerpoint/2010/main" val="1459034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 </a:t>
            </a:r>
            <a:endParaRPr lang="en-US" dirty="0">
              <a:effectLst/>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18</a:t>
            </a:fld>
            <a:endParaRPr lang="en-US" dirty="0"/>
          </a:p>
        </p:txBody>
      </p:sp>
    </p:spTree>
    <p:extLst>
      <p:ext uri="{BB962C8B-B14F-4D97-AF65-F5344CB8AC3E}">
        <p14:creationId xmlns:p14="http://schemas.microsoft.com/office/powerpoint/2010/main" val="38396604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Invite the students to list some of these aspects of life. These may include questions related to suffering, good and evil, the afterlife, justice and fairness, God, and prayer.</a:t>
            </a:r>
            <a:endParaRPr lang="en-US" dirty="0">
              <a:effectLst/>
            </a:endParaRPr>
          </a:p>
          <a:p>
            <a:endParaRPr lang="en-US" dirty="0">
              <a:effectLst/>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19</a:t>
            </a:fld>
            <a:endParaRPr lang="en-US" dirty="0"/>
          </a:p>
        </p:txBody>
      </p:sp>
    </p:spTree>
    <p:extLst>
      <p:ext uri="{BB962C8B-B14F-4D97-AF65-F5344CB8AC3E}">
        <p14:creationId xmlns:p14="http://schemas.microsoft.com/office/powerpoint/2010/main" val="2480359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416066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3040663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909501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0181844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If needed, repeat the four statements, or quickly run through the slides again so that the students can remember.</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3651209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3809911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Hopefully, many or most of the students will cross the room! Invite them to name some of these women whom they have already studied in this course, such as Sarah, Hagar, Miriam, Deborah, Rahab, and Ruth. Mention that they will learn about more women like this during this unit, namely Judith and Esther.</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42318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10261009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974215"/>
            <a:ext cx="9144000" cy="1470025"/>
          </a:xfrm>
        </p:spPr>
        <p:txBody>
          <a:bodyPr/>
          <a:lstStyle/>
          <a:p>
            <a:r>
              <a:rPr lang="en-US" dirty="0">
                <a:effectLst/>
              </a:rPr>
              <a:t>Preassessment</a:t>
            </a:r>
            <a:endParaRPr lang="en-US" dirty="0"/>
          </a:p>
        </p:txBody>
      </p:sp>
      <p:sp>
        <p:nvSpPr>
          <p:cNvPr id="3" name="Subtitle 2"/>
          <p:cNvSpPr txBox="1">
            <a:spLocks/>
          </p:cNvSpPr>
          <p:nvPr/>
        </p:nvSpPr>
        <p:spPr>
          <a:xfrm>
            <a:off x="0" y="36195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4, Learning Experience 1</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TX006129</a:t>
            </a:r>
          </a:p>
        </p:txBody>
      </p:sp>
    </p:spTree>
    <p:extLst>
      <p:ext uri="{BB962C8B-B14F-4D97-AF65-F5344CB8AC3E}">
        <p14:creationId xmlns:p14="http://schemas.microsoft.com/office/powerpoint/2010/main" val="12751827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688426" y="1594122"/>
            <a:ext cx="7969470" cy="609600"/>
          </a:xfrm>
        </p:spPr>
        <p:txBody>
          <a:bodyPr>
            <a:noAutofit/>
          </a:bodyPr>
          <a:lstStyle/>
          <a:p>
            <a:pPr algn="ctr"/>
            <a:r>
              <a:rPr lang="en-US" sz="3500" dirty="0">
                <a:solidFill>
                  <a:srgbClr val="7030A0"/>
                </a:solidFill>
              </a:rPr>
              <a:t>CROSS THE ROOM </a:t>
            </a:r>
            <a:r>
              <a:rPr lang="en-US" sz="3500" dirty="0"/>
              <a:t>if </a:t>
            </a:r>
            <a:r>
              <a:rPr lang="en-US" sz="3200" dirty="0"/>
              <a:t>you</a:t>
            </a:r>
            <a:r>
              <a:rPr lang="en-US" sz="3500" dirty="0"/>
              <a:t> </a:t>
            </a:r>
            <a:r>
              <a:rPr lang="en-US" sz="3500" dirty="0">
                <a:solidFill>
                  <a:srgbClr val="00B050"/>
                </a:solidFill>
              </a:rPr>
              <a:t>AGREE</a:t>
            </a:r>
            <a:r>
              <a:rPr lang="en-US" sz="3500" dirty="0"/>
              <a:t>:</a:t>
            </a:r>
            <a:br>
              <a:rPr lang="en-US" sz="3500" dirty="0"/>
            </a:br>
            <a:endParaRPr lang="en-US" sz="3500" dirty="0"/>
          </a:p>
        </p:txBody>
      </p:sp>
      <p:sp>
        <p:nvSpPr>
          <p:cNvPr id="4" name="Rectangle 3">
            <a:extLst>
              <a:ext uri="{FF2B5EF4-FFF2-40B4-BE49-F238E27FC236}">
                <a16:creationId xmlns:a16="http://schemas.microsoft.com/office/drawing/2014/main" id="{55CC6C48-AC01-D644-A7C5-2212CB319D5F}"/>
              </a:ext>
            </a:extLst>
          </p:cNvPr>
          <p:cNvSpPr/>
          <p:nvPr/>
        </p:nvSpPr>
        <p:spPr>
          <a:xfrm>
            <a:off x="688426" y="2568476"/>
            <a:ext cx="7969470" cy="2677656"/>
          </a:xfrm>
          <a:prstGeom prst="rect">
            <a:avLst/>
          </a:prstGeom>
          <a:noFill/>
          <a:ln w="38100">
            <a:noFill/>
          </a:ln>
        </p:spPr>
        <p:txBody>
          <a:bodyPr wrap="square" lIns="137160" tIns="411480" rIns="137160" bIns="411480">
            <a:spAutoFit/>
          </a:bodyPr>
          <a:lstStyle/>
          <a:p>
            <a:pPr algn="ctr"/>
            <a:r>
              <a:rPr lang="en-US" sz="4000" b="1" dirty="0">
                <a:latin typeface="Arial" panose="020B0604020202020204" pitchFamily="34" charset="0"/>
                <a:cs typeface="Arial" panose="020B0604020202020204" pitchFamily="34" charset="0"/>
              </a:rPr>
              <a:t>Some beliefs and principles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are so important that they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are worth dying for.</a:t>
            </a:r>
          </a:p>
        </p:txBody>
      </p:sp>
      <p:pic>
        <p:nvPicPr>
          <p:cNvPr id="3" name="Picture 2">
            <a:extLst>
              <a:ext uri="{FF2B5EF4-FFF2-40B4-BE49-F238E27FC236}">
                <a16:creationId xmlns:a16="http://schemas.microsoft.com/office/drawing/2014/main" id="{85582AB7-33A5-764A-8A19-6F09B8938AAD}"/>
              </a:ext>
            </a:extLst>
          </p:cNvPr>
          <p:cNvPicPr>
            <a:picLocks noChangeAspect="1"/>
          </p:cNvPicPr>
          <p:nvPr/>
        </p:nvPicPr>
        <p:blipFill rotWithShape="1">
          <a:blip r:embed="rId3">
            <a:extLst>
              <a:ext uri="{28A0092B-C50C-407E-A947-70E740481C1C}">
                <a14:useLocalDpi xmlns:a14="http://schemas.microsoft.com/office/drawing/2010/main" val="0"/>
              </a:ext>
            </a:extLst>
          </a:blip>
          <a:srcRect l="6447"/>
          <a:stretch/>
        </p:blipFill>
        <p:spPr>
          <a:xfrm>
            <a:off x="6446441" y="1143000"/>
            <a:ext cx="2211455" cy="1069848"/>
          </a:xfrm>
          <a:prstGeom prst="rect">
            <a:avLst/>
          </a:prstGeom>
        </p:spPr>
      </p:pic>
      <p:pic>
        <p:nvPicPr>
          <p:cNvPr id="6" name="Picture 5">
            <a:extLst>
              <a:ext uri="{FF2B5EF4-FFF2-40B4-BE49-F238E27FC236}">
                <a16:creationId xmlns:a16="http://schemas.microsoft.com/office/drawing/2014/main" id="{8DC48670-3FAA-4A47-B45A-9E0534ED82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426" y="1143000"/>
            <a:ext cx="4632960" cy="1066800"/>
          </a:xfrm>
          <a:prstGeom prst="rect">
            <a:avLst/>
          </a:prstGeom>
        </p:spPr>
      </p:pic>
    </p:spTree>
    <p:extLst>
      <p:ext uri="{BB962C8B-B14F-4D97-AF65-F5344CB8AC3E}">
        <p14:creationId xmlns:p14="http://schemas.microsoft.com/office/powerpoint/2010/main" val="2697775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489284" y="1600200"/>
            <a:ext cx="8229600" cy="609600"/>
          </a:xfrm>
        </p:spPr>
        <p:txBody>
          <a:bodyPr>
            <a:noAutofit/>
          </a:bodyPr>
          <a:lstStyle/>
          <a:p>
            <a:pPr algn="ctr"/>
            <a:r>
              <a:rPr lang="en-US" sz="3500" dirty="0">
                <a:solidFill>
                  <a:srgbClr val="7030A0"/>
                </a:solidFill>
              </a:rPr>
              <a:t>CROSS THE ROOM </a:t>
            </a:r>
            <a:r>
              <a:rPr lang="en-US" sz="3000" dirty="0"/>
              <a:t>if you </a:t>
            </a:r>
            <a:r>
              <a:rPr lang="en-US" sz="3500" dirty="0">
                <a:solidFill>
                  <a:srgbClr val="FF0000"/>
                </a:solidFill>
              </a:rPr>
              <a:t>DISAGREE</a:t>
            </a:r>
            <a:r>
              <a:rPr lang="en-US" sz="3500" dirty="0"/>
              <a:t>:</a:t>
            </a:r>
            <a:br>
              <a:rPr lang="en-US" sz="3500" dirty="0"/>
            </a:br>
            <a:endParaRPr lang="en-US" sz="3500" dirty="0"/>
          </a:p>
        </p:txBody>
      </p:sp>
      <p:sp>
        <p:nvSpPr>
          <p:cNvPr id="4" name="Rectangle 3">
            <a:extLst>
              <a:ext uri="{FF2B5EF4-FFF2-40B4-BE49-F238E27FC236}">
                <a16:creationId xmlns:a16="http://schemas.microsoft.com/office/drawing/2014/main" id="{55CC6C48-AC01-D644-A7C5-2212CB319D5F}"/>
              </a:ext>
            </a:extLst>
          </p:cNvPr>
          <p:cNvSpPr/>
          <p:nvPr/>
        </p:nvSpPr>
        <p:spPr>
          <a:xfrm>
            <a:off x="663465" y="2644676"/>
            <a:ext cx="7969470" cy="2677656"/>
          </a:xfrm>
          <a:prstGeom prst="rect">
            <a:avLst/>
          </a:prstGeom>
          <a:noFill/>
          <a:ln w="38100">
            <a:noFill/>
          </a:ln>
        </p:spPr>
        <p:txBody>
          <a:bodyPr wrap="square" lIns="137160" tIns="411480" rIns="137160" bIns="411480">
            <a:spAutoFit/>
          </a:bodyPr>
          <a:lstStyle/>
          <a:p>
            <a:pPr algn="ctr"/>
            <a:r>
              <a:rPr lang="en-US" sz="4000" b="1" dirty="0">
                <a:latin typeface="Arial" panose="020B0604020202020204" pitchFamily="34" charset="0"/>
                <a:cs typeface="Arial" panose="020B0604020202020204" pitchFamily="34" charset="0"/>
              </a:rPr>
              <a:t>It is possible to live a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morally good life while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also being happy.</a:t>
            </a:r>
          </a:p>
        </p:txBody>
      </p:sp>
      <p:pic>
        <p:nvPicPr>
          <p:cNvPr id="3" name="Picture 2">
            <a:extLst>
              <a:ext uri="{FF2B5EF4-FFF2-40B4-BE49-F238E27FC236}">
                <a16:creationId xmlns:a16="http://schemas.microsoft.com/office/drawing/2014/main" id="{83CA3193-A0FA-FB4E-BC6E-DEFDD120B4EC}"/>
              </a:ext>
            </a:extLst>
          </p:cNvPr>
          <p:cNvPicPr>
            <a:picLocks noChangeAspect="1"/>
          </p:cNvPicPr>
          <p:nvPr/>
        </p:nvPicPr>
        <p:blipFill rotWithShape="1">
          <a:blip r:embed="rId3">
            <a:extLst>
              <a:ext uri="{28A0092B-C50C-407E-A947-70E740481C1C}">
                <a14:useLocalDpi xmlns:a14="http://schemas.microsoft.com/office/drawing/2010/main" val="0"/>
              </a:ext>
            </a:extLst>
          </a:blip>
          <a:srcRect l="3497"/>
          <a:stretch/>
        </p:blipFill>
        <p:spPr>
          <a:xfrm>
            <a:off x="6023810" y="1131931"/>
            <a:ext cx="2851484" cy="1069848"/>
          </a:xfrm>
          <a:prstGeom prst="rect">
            <a:avLst/>
          </a:prstGeom>
        </p:spPr>
      </p:pic>
      <p:pic>
        <p:nvPicPr>
          <p:cNvPr id="6" name="Picture 5">
            <a:extLst>
              <a:ext uri="{FF2B5EF4-FFF2-40B4-BE49-F238E27FC236}">
                <a16:creationId xmlns:a16="http://schemas.microsoft.com/office/drawing/2014/main" id="{F7CCCF34-61FB-3847-9775-AF7EA23D8C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1066800"/>
            <a:ext cx="4632960" cy="1066800"/>
          </a:xfrm>
          <a:prstGeom prst="rect">
            <a:avLst/>
          </a:prstGeom>
        </p:spPr>
      </p:pic>
    </p:spTree>
    <p:extLst>
      <p:ext uri="{BB962C8B-B14F-4D97-AF65-F5344CB8AC3E}">
        <p14:creationId xmlns:p14="http://schemas.microsoft.com/office/powerpoint/2010/main" val="4073329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688426" y="1594122"/>
            <a:ext cx="7969470" cy="609600"/>
          </a:xfrm>
        </p:spPr>
        <p:txBody>
          <a:bodyPr>
            <a:noAutofit/>
          </a:bodyPr>
          <a:lstStyle/>
          <a:p>
            <a:pPr algn="ctr"/>
            <a:r>
              <a:rPr lang="en-US" sz="3500" dirty="0">
                <a:solidFill>
                  <a:srgbClr val="7030A0"/>
                </a:solidFill>
              </a:rPr>
              <a:t>CROSS THE ROOM </a:t>
            </a:r>
            <a:r>
              <a:rPr lang="en-US" sz="3500" dirty="0"/>
              <a:t>if </a:t>
            </a:r>
            <a:r>
              <a:rPr lang="en-US" sz="3200" dirty="0"/>
              <a:t>you</a:t>
            </a:r>
            <a:r>
              <a:rPr lang="en-US" sz="3500" dirty="0"/>
              <a:t> </a:t>
            </a:r>
            <a:r>
              <a:rPr lang="en-US" sz="3500" dirty="0">
                <a:solidFill>
                  <a:srgbClr val="00B050"/>
                </a:solidFill>
              </a:rPr>
              <a:t>AGREE</a:t>
            </a:r>
            <a:r>
              <a:rPr lang="en-US" sz="3500" dirty="0"/>
              <a:t>:</a:t>
            </a:r>
            <a:br>
              <a:rPr lang="en-US" sz="3500" dirty="0"/>
            </a:br>
            <a:endParaRPr lang="en-US" sz="3500" dirty="0"/>
          </a:p>
        </p:txBody>
      </p:sp>
      <p:sp>
        <p:nvSpPr>
          <p:cNvPr id="4" name="Rectangle 3">
            <a:extLst>
              <a:ext uri="{FF2B5EF4-FFF2-40B4-BE49-F238E27FC236}">
                <a16:creationId xmlns:a16="http://schemas.microsoft.com/office/drawing/2014/main" id="{55CC6C48-AC01-D644-A7C5-2212CB319D5F}"/>
              </a:ext>
            </a:extLst>
          </p:cNvPr>
          <p:cNvSpPr/>
          <p:nvPr/>
        </p:nvSpPr>
        <p:spPr>
          <a:xfrm>
            <a:off x="609600" y="2805422"/>
            <a:ext cx="7969470" cy="2385268"/>
          </a:xfrm>
          <a:prstGeom prst="rect">
            <a:avLst/>
          </a:prstGeom>
          <a:noFill/>
          <a:ln w="38100">
            <a:noFill/>
          </a:ln>
        </p:spPr>
        <p:txBody>
          <a:bodyPr wrap="square" lIns="137160" tIns="228600" rIns="137160" bIns="228600">
            <a:spAutoFit/>
          </a:bodyPr>
          <a:lstStyle/>
          <a:p>
            <a:pPr algn="ctr"/>
            <a:endParaRPr lang="en-US" sz="2000" b="1" dirty="0">
              <a:latin typeface="Arial" panose="020B0604020202020204" pitchFamily="34" charset="0"/>
              <a:cs typeface="Arial" panose="020B0604020202020204" pitchFamily="34" charset="0"/>
            </a:endParaRPr>
          </a:p>
          <a:p>
            <a:pPr algn="ctr"/>
            <a:r>
              <a:rPr lang="en-US" sz="4000" b="1" dirty="0">
                <a:latin typeface="Arial" panose="020B0604020202020204" pitchFamily="34" charset="0"/>
                <a:cs typeface="Arial" panose="020B0604020202020204" pitchFamily="34" charset="0"/>
              </a:rPr>
              <a:t>There is no growth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without struggle.</a:t>
            </a:r>
          </a:p>
          <a:p>
            <a:pPr algn="ctr"/>
            <a:endParaRPr lang="en-US" sz="2500" b="1"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85582AB7-33A5-764A-8A19-6F09B8938AAD}"/>
              </a:ext>
            </a:extLst>
          </p:cNvPr>
          <p:cNvPicPr>
            <a:picLocks noChangeAspect="1"/>
          </p:cNvPicPr>
          <p:nvPr/>
        </p:nvPicPr>
        <p:blipFill rotWithShape="1">
          <a:blip r:embed="rId3">
            <a:extLst>
              <a:ext uri="{28A0092B-C50C-407E-A947-70E740481C1C}">
                <a14:useLocalDpi xmlns:a14="http://schemas.microsoft.com/office/drawing/2010/main" val="0"/>
              </a:ext>
            </a:extLst>
          </a:blip>
          <a:srcRect l="6447"/>
          <a:stretch/>
        </p:blipFill>
        <p:spPr>
          <a:xfrm>
            <a:off x="6446441" y="1143000"/>
            <a:ext cx="2211455" cy="1069848"/>
          </a:xfrm>
          <a:prstGeom prst="rect">
            <a:avLst/>
          </a:prstGeom>
        </p:spPr>
      </p:pic>
      <p:pic>
        <p:nvPicPr>
          <p:cNvPr id="6" name="Picture 5">
            <a:extLst>
              <a:ext uri="{FF2B5EF4-FFF2-40B4-BE49-F238E27FC236}">
                <a16:creationId xmlns:a16="http://schemas.microsoft.com/office/drawing/2014/main" id="{8DC48670-3FAA-4A47-B45A-9E0534ED82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426" y="1143000"/>
            <a:ext cx="4632960" cy="1066800"/>
          </a:xfrm>
          <a:prstGeom prst="rect">
            <a:avLst/>
          </a:prstGeom>
        </p:spPr>
      </p:pic>
    </p:spTree>
    <p:extLst>
      <p:ext uri="{BB962C8B-B14F-4D97-AF65-F5344CB8AC3E}">
        <p14:creationId xmlns:p14="http://schemas.microsoft.com/office/powerpoint/2010/main" val="31931202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688426" y="1517922"/>
            <a:ext cx="7969470" cy="609600"/>
          </a:xfrm>
        </p:spPr>
        <p:txBody>
          <a:bodyPr>
            <a:noAutofit/>
          </a:bodyPr>
          <a:lstStyle/>
          <a:p>
            <a:pPr algn="ctr"/>
            <a:r>
              <a:rPr lang="en-US" sz="3500" dirty="0">
                <a:solidFill>
                  <a:srgbClr val="7030A0"/>
                </a:solidFill>
              </a:rPr>
              <a:t>CROSS THE ROOM </a:t>
            </a:r>
            <a:r>
              <a:rPr lang="en-US" sz="3500" dirty="0"/>
              <a:t>if </a:t>
            </a:r>
            <a:r>
              <a:rPr lang="en-US" sz="3200" dirty="0"/>
              <a:t>you</a:t>
            </a:r>
            <a:r>
              <a:rPr lang="en-US" sz="3500" dirty="0"/>
              <a:t> </a:t>
            </a:r>
            <a:r>
              <a:rPr lang="en-US" sz="3500" dirty="0">
                <a:solidFill>
                  <a:srgbClr val="00B050"/>
                </a:solidFill>
              </a:rPr>
              <a:t>AGREE</a:t>
            </a:r>
            <a:r>
              <a:rPr lang="en-US" sz="3500" dirty="0"/>
              <a:t>:</a:t>
            </a:r>
            <a:br>
              <a:rPr lang="en-US" sz="3500" dirty="0"/>
            </a:br>
            <a:endParaRPr lang="en-US" sz="3500" dirty="0"/>
          </a:p>
        </p:txBody>
      </p:sp>
      <p:sp>
        <p:nvSpPr>
          <p:cNvPr id="4" name="Rectangle 3">
            <a:extLst>
              <a:ext uri="{FF2B5EF4-FFF2-40B4-BE49-F238E27FC236}">
                <a16:creationId xmlns:a16="http://schemas.microsoft.com/office/drawing/2014/main" id="{55CC6C48-AC01-D644-A7C5-2212CB319D5F}"/>
              </a:ext>
            </a:extLst>
          </p:cNvPr>
          <p:cNvSpPr/>
          <p:nvPr/>
        </p:nvSpPr>
        <p:spPr>
          <a:xfrm>
            <a:off x="688426" y="2578644"/>
            <a:ext cx="7969470" cy="2769989"/>
          </a:xfrm>
          <a:prstGeom prst="rect">
            <a:avLst/>
          </a:prstGeom>
          <a:noFill/>
          <a:ln w="38100">
            <a:noFill/>
          </a:ln>
        </p:spPr>
        <p:txBody>
          <a:bodyPr wrap="square" lIns="137160" tIns="228600" rIns="137160" bIns="228600">
            <a:spAutoFit/>
          </a:bodyPr>
          <a:lstStyle/>
          <a:p>
            <a:pPr algn="ctr"/>
            <a:br>
              <a:rPr lang="en-US" sz="15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Proper worship is important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for sustaining our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relationship with God.</a:t>
            </a:r>
            <a:br>
              <a:rPr lang="en-US" sz="4000" b="1" dirty="0">
                <a:latin typeface="Arial" panose="020B0604020202020204" pitchFamily="34" charset="0"/>
                <a:cs typeface="Arial" panose="020B0604020202020204" pitchFamily="34" charset="0"/>
              </a:rPr>
            </a:br>
            <a:r>
              <a:rPr lang="en-US" sz="1500" b="1" dirty="0">
                <a:latin typeface="Arial" panose="020B0604020202020204" pitchFamily="34" charset="0"/>
                <a:cs typeface="Arial" panose="020B0604020202020204" pitchFamily="34" charset="0"/>
              </a:rPr>
              <a:t> </a:t>
            </a:r>
          </a:p>
        </p:txBody>
      </p:sp>
      <p:pic>
        <p:nvPicPr>
          <p:cNvPr id="3" name="Picture 2">
            <a:extLst>
              <a:ext uri="{FF2B5EF4-FFF2-40B4-BE49-F238E27FC236}">
                <a16:creationId xmlns:a16="http://schemas.microsoft.com/office/drawing/2014/main" id="{85582AB7-33A5-764A-8A19-6F09B8938AAD}"/>
              </a:ext>
            </a:extLst>
          </p:cNvPr>
          <p:cNvPicPr>
            <a:picLocks noChangeAspect="1"/>
          </p:cNvPicPr>
          <p:nvPr/>
        </p:nvPicPr>
        <p:blipFill rotWithShape="1">
          <a:blip r:embed="rId3">
            <a:extLst>
              <a:ext uri="{28A0092B-C50C-407E-A947-70E740481C1C}">
                <a14:useLocalDpi xmlns:a14="http://schemas.microsoft.com/office/drawing/2010/main" val="0"/>
              </a:ext>
            </a:extLst>
          </a:blip>
          <a:srcRect l="6447"/>
          <a:stretch/>
        </p:blipFill>
        <p:spPr>
          <a:xfrm>
            <a:off x="6446441" y="1066800"/>
            <a:ext cx="2211455" cy="1069848"/>
          </a:xfrm>
          <a:prstGeom prst="rect">
            <a:avLst/>
          </a:prstGeom>
        </p:spPr>
      </p:pic>
      <p:pic>
        <p:nvPicPr>
          <p:cNvPr id="6" name="Picture 5">
            <a:extLst>
              <a:ext uri="{FF2B5EF4-FFF2-40B4-BE49-F238E27FC236}">
                <a16:creationId xmlns:a16="http://schemas.microsoft.com/office/drawing/2014/main" id="{8DC48670-3FAA-4A47-B45A-9E0534ED82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426" y="1066800"/>
            <a:ext cx="4632960" cy="1066800"/>
          </a:xfrm>
          <a:prstGeom prst="rect">
            <a:avLst/>
          </a:prstGeom>
        </p:spPr>
      </p:pic>
    </p:spTree>
    <p:extLst>
      <p:ext uri="{BB962C8B-B14F-4D97-AF65-F5344CB8AC3E}">
        <p14:creationId xmlns:p14="http://schemas.microsoft.com/office/powerpoint/2010/main" val="1933055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609600" y="1365522"/>
            <a:ext cx="7969470" cy="609600"/>
          </a:xfrm>
        </p:spPr>
        <p:txBody>
          <a:bodyPr>
            <a:noAutofit/>
          </a:bodyPr>
          <a:lstStyle/>
          <a:p>
            <a:pPr algn="ctr"/>
            <a:r>
              <a:rPr lang="en-US" sz="3500" dirty="0">
                <a:solidFill>
                  <a:srgbClr val="7030A0"/>
                </a:solidFill>
              </a:rPr>
              <a:t>CROSS THE ROOM </a:t>
            </a:r>
            <a:r>
              <a:rPr lang="en-US" sz="3500" dirty="0"/>
              <a:t>if </a:t>
            </a:r>
            <a:r>
              <a:rPr lang="en-US" sz="3200" dirty="0"/>
              <a:t>you</a:t>
            </a:r>
            <a:r>
              <a:rPr lang="en-US" sz="3500" dirty="0"/>
              <a:t> </a:t>
            </a:r>
            <a:r>
              <a:rPr lang="en-US" sz="3500" dirty="0">
                <a:solidFill>
                  <a:srgbClr val="00B050"/>
                </a:solidFill>
              </a:rPr>
              <a:t>AGREE</a:t>
            </a:r>
            <a:r>
              <a:rPr lang="en-US" sz="3500" dirty="0"/>
              <a:t>:</a:t>
            </a:r>
            <a:br>
              <a:rPr lang="en-US" sz="3500" dirty="0"/>
            </a:br>
            <a:endParaRPr lang="en-US" sz="3500" dirty="0"/>
          </a:p>
        </p:txBody>
      </p:sp>
      <p:sp>
        <p:nvSpPr>
          <p:cNvPr id="4" name="Rectangle 3">
            <a:extLst>
              <a:ext uri="{FF2B5EF4-FFF2-40B4-BE49-F238E27FC236}">
                <a16:creationId xmlns:a16="http://schemas.microsoft.com/office/drawing/2014/main" id="{55CC6C48-AC01-D644-A7C5-2212CB319D5F}"/>
              </a:ext>
            </a:extLst>
          </p:cNvPr>
          <p:cNvSpPr/>
          <p:nvPr/>
        </p:nvSpPr>
        <p:spPr>
          <a:xfrm>
            <a:off x="609600" y="2286000"/>
            <a:ext cx="7969470" cy="3046988"/>
          </a:xfrm>
          <a:prstGeom prst="rect">
            <a:avLst/>
          </a:prstGeom>
          <a:noFill/>
          <a:ln w="38100">
            <a:noFill/>
          </a:ln>
        </p:spPr>
        <p:txBody>
          <a:bodyPr wrap="square" lIns="137160" tIns="411480" rIns="137160" bIns="411480">
            <a:spAutoFit/>
          </a:bodyPr>
          <a:lstStyle/>
          <a:p>
            <a:pPr algn="ctr"/>
            <a:r>
              <a:rPr lang="en-US" sz="3600" b="1" dirty="0">
                <a:latin typeface="Arial" panose="020B0604020202020204" pitchFamily="34" charset="0"/>
                <a:cs typeface="Arial" panose="020B0604020202020204" pitchFamily="34" charset="0"/>
              </a:rPr>
              <a:t>Having friends and family members who have religious beliefs different from ours can have an impact on our own faith.  </a:t>
            </a:r>
          </a:p>
        </p:txBody>
      </p:sp>
      <p:pic>
        <p:nvPicPr>
          <p:cNvPr id="3" name="Picture 2">
            <a:extLst>
              <a:ext uri="{FF2B5EF4-FFF2-40B4-BE49-F238E27FC236}">
                <a16:creationId xmlns:a16="http://schemas.microsoft.com/office/drawing/2014/main" id="{85582AB7-33A5-764A-8A19-6F09B8938AAD}"/>
              </a:ext>
            </a:extLst>
          </p:cNvPr>
          <p:cNvPicPr>
            <a:picLocks noChangeAspect="1"/>
          </p:cNvPicPr>
          <p:nvPr/>
        </p:nvPicPr>
        <p:blipFill rotWithShape="1">
          <a:blip r:embed="rId3">
            <a:extLst>
              <a:ext uri="{28A0092B-C50C-407E-A947-70E740481C1C}">
                <a14:useLocalDpi xmlns:a14="http://schemas.microsoft.com/office/drawing/2010/main" val="0"/>
              </a:ext>
            </a:extLst>
          </a:blip>
          <a:srcRect l="6447"/>
          <a:stretch/>
        </p:blipFill>
        <p:spPr>
          <a:xfrm>
            <a:off x="6367615" y="914400"/>
            <a:ext cx="2211455" cy="1069848"/>
          </a:xfrm>
          <a:prstGeom prst="rect">
            <a:avLst/>
          </a:prstGeom>
        </p:spPr>
      </p:pic>
      <p:pic>
        <p:nvPicPr>
          <p:cNvPr id="6" name="Picture 5">
            <a:extLst>
              <a:ext uri="{FF2B5EF4-FFF2-40B4-BE49-F238E27FC236}">
                <a16:creationId xmlns:a16="http://schemas.microsoft.com/office/drawing/2014/main" id="{8DC48670-3FAA-4A47-B45A-9E0534ED82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914400"/>
            <a:ext cx="4632960" cy="1066800"/>
          </a:xfrm>
          <a:prstGeom prst="rect">
            <a:avLst/>
          </a:prstGeom>
        </p:spPr>
      </p:pic>
    </p:spTree>
    <p:extLst>
      <p:ext uri="{BB962C8B-B14F-4D97-AF65-F5344CB8AC3E}">
        <p14:creationId xmlns:p14="http://schemas.microsoft.com/office/powerpoint/2010/main" val="40482117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C439478-0149-2E4C-8970-53BFD3D9F3FF}"/>
              </a:ext>
            </a:extLst>
          </p:cNvPr>
          <p:cNvSpPr txBox="1">
            <a:spLocks/>
          </p:cNvSpPr>
          <p:nvPr/>
        </p:nvSpPr>
        <p:spPr>
          <a:xfrm>
            <a:off x="762000" y="5334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3200" dirty="0"/>
              <a:t>Discussion</a:t>
            </a:r>
          </a:p>
        </p:txBody>
      </p:sp>
      <p:sp>
        <p:nvSpPr>
          <p:cNvPr id="7" name="Content Placeholder 2">
            <a:extLst>
              <a:ext uri="{FF2B5EF4-FFF2-40B4-BE49-F238E27FC236}">
                <a16:creationId xmlns:a16="http://schemas.microsoft.com/office/drawing/2014/main" id="{7B96A049-D152-D64B-B50B-8F3C33B05771}"/>
              </a:ext>
            </a:extLst>
          </p:cNvPr>
          <p:cNvSpPr>
            <a:spLocks noGrp="1"/>
          </p:cNvSpPr>
          <p:nvPr>
            <p:ph idx="1"/>
          </p:nvPr>
        </p:nvSpPr>
        <p:spPr>
          <a:xfrm>
            <a:off x="2352675" y="1295400"/>
            <a:ext cx="6398174" cy="1981200"/>
          </a:xfrm>
        </p:spPr>
        <p:txBody>
          <a:bodyPr>
            <a:normAutofit/>
          </a:bodyPr>
          <a:lstStyle/>
          <a:p>
            <a:pPr marL="0" indent="0">
              <a:spcAft>
                <a:spcPts val="200"/>
              </a:spcAft>
              <a:buNone/>
            </a:pPr>
            <a:r>
              <a:rPr lang="en-US" sz="2000" b="1" dirty="0"/>
              <a:t>Turn to a partner and discuss the statement below.</a:t>
            </a:r>
          </a:p>
          <a:p>
            <a:pPr marL="0" indent="0">
              <a:spcAft>
                <a:spcPts val="200"/>
              </a:spcAft>
              <a:buNone/>
            </a:pPr>
            <a:r>
              <a:rPr lang="en-US" sz="2000" b="1" dirty="0"/>
              <a:t>If you                   , explain why.</a:t>
            </a:r>
          </a:p>
          <a:p>
            <a:pPr marL="0" indent="0">
              <a:spcAft>
                <a:spcPts val="600"/>
              </a:spcAft>
              <a:buNone/>
            </a:pPr>
            <a:r>
              <a:rPr lang="en-US" sz="2000" b="1" dirty="0"/>
              <a:t>If you              , explain how this could have an impact on our faith.</a:t>
            </a:r>
          </a:p>
        </p:txBody>
      </p:sp>
      <p:pic>
        <p:nvPicPr>
          <p:cNvPr id="8" name="Picture 7">
            <a:extLst>
              <a:ext uri="{FF2B5EF4-FFF2-40B4-BE49-F238E27FC236}">
                <a16:creationId xmlns:a16="http://schemas.microsoft.com/office/drawing/2014/main" id="{1A1B63B5-310E-C842-8898-7EB34FD0AB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1371600"/>
            <a:ext cx="1295400" cy="1295400"/>
          </a:xfrm>
          <a:prstGeom prst="rect">
            <a:avLst/>
          </a:prstGeom>
        </p:spPr>
      </p:pic>
      <p:sp>
        <p:nvSpPr>
          <p:cNvPr id="5" name="Rectangle 4">
            <a:extLst>
              <a:ext uri="{FF2B5EF4-FFF2-40B4-BE49-F238E27FC236}">
                <a16:creationId xmlns:a16="http://schemas.microsoft.com/office/drawing/2014/main" id="{A4016F30-A1F7-F54F-A329-B65565A3A45A}"/>
              </a:ext>
            </a:extLst>
          </p:cNvPr>
          <p:cNvSpPr/>
          <p:nvPr/>
        </p:nvSpPr>
        <p:spPr>
          <a:xfrm>
            <a:off x="1600200" y="3098010"/>
            <a:ext cx="6398174" cy="2477601"/>
          </a:xfrm>
          <a:prstGeom prst="rect">
            <a:avLst/>
          </a:prstGeom>
          <a:noFill/>
          <a:ln w="38100">
            <a:noFill/>
          </a:ln>
        </p:spPr>
        <p:txBody>
          <a:bodyPr wrap="square" lIns="182880" rIns="182880">
            <a:spAutoFit/>
          </a:bodyPr>
          <a:lstStyle/>
          <a:p>
            <a:pPr algn="ctr"/>
            <a:endParaRPr lang="en-US" sz="1500" b="1" dirty="0">
              <a:latin typeface="Arial" panose="020B0604020202020204" pitchFamily="34" charset="0"/>
              <a:cs typeface="Arial" panose="020B0604020202020204" pitchFamily="34" charset="0"/>
            </a:endParaRPr>
          </a:p>
          <a:p>
            <a:pPr algn="ctr"/>
            <a:r>
              <a:rPr lang="en-US" sz="3000" b="1" dirty="0">
                <a:latin typeface="Arial" panose="020B0604020202020204" pitchFamily="34" charset="0"/>
                <a:cs typeface="Arial" panose="020B0604020202020204" pitchFamily="34" charset="0"/>
              </a:rPr>
              <a:t>Having friends and family members who have religious beliefs different from ours can have an impact on our own faith.</a:t>
            </a:r>
          </a:p>
          <a:p>
            <a:pPr algn="ctr"/>
            <a:r>
              <a:rPr lang="en-US" sz="2000" b="1" dirty="0">
                <a:latin typeface="Arial" panose="020B0604020202020204" pitchFamily="34" charset="0"/>
                <a:cs typeface="Arial" panose="020B0604020202020204" pitchFamily="34" charset="0"/>
              </a:rPr>
              <a:t> </a:t>
            </a:r>
          </a:p>
        </p:txBody>
      </p:sp>
      <p:pic>
        <p:nvPicPr>
          <p:cNvPr id="9" name="Picture 8">
            <a:extLst>
              <a:ext uri="{FF2B5EF4-FFF2-40B4-BE49-F238E27FC236}">
                <a16:creationId xmlns:a16="http://schemas.microsoft.com/office/drawing/2014/main" id="{6208F8AE-AEF0-2644-9783-6AA38B24C90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97"/>
          <a:stretch/>
        </p:blipFill>
        <p:spPr>
          <a:xfrm>
            <a:off x="3211931" y="1662017"/>
            <a:ext cx="1250696" cy="416899"/>
          </a:xfrm>
          <a:prstGeom prst="rect">
            <a:avLst/>
          </a:prstGeom>
        </p:spPr>
      </p:pic>
      <p:pic>
        <p:nvPicPr>
          <p:cNvPr id="10" name="Picture 9">
            <a:extLst>
              <a:ext uri="{FF2B5EF4-FFF2-40B4-BE49-F238E27FC236}">
                <a16:creationId xmlns:a16="http://schemas.microsoft.com/office/drawing/2014/main" id="{1551330D-4431-B74B-9C39-2975A4D1DD4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447"/>
          <a:stretch/>
        </p:blipFill>
        <p:spPr>
          <a:xfrm>
            <a:off x="3210072" y="2043240"/>
            <a:ext cx="904728" cy="395161"/>
          </a:xfrm>
          <a:prstGeom prst="rect">
            <a:avLst/>
          </a:prstGeom>
        </p:spPr>
      </p:pic>
    </p:spTree>
    <p:extLst>
      <p:ext uri="{BB962C8B-B14F-4D97-AF65-F5344CB8AC3E}">
        <p14:creationId xmlns:p14="http://schemas.microsoft.com/office/powerpoint/2010/main" val="32176181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489284" y="1600200"/>
            <a:ext cx="8229600" cy="609600"/>
          </a:xfrm>
        </p:spPr>
        <p:txBody>
          <a:bodyPr>
            <a:noAutofit/>
          </a:bodyPr>
          <a:lstStyle/>
          <a:p>
            <a:pPr algn="ctr"/>
            <a:r>
              <a:rPr lang="en-US" sz="3500" dirty="0">
                <a:solidFill>
                  <a:srgbClr val="7030A0"/>
                </a:solidFill>
              </a:rPr>
              <a:t>CROSS THE ROOM </a:t>
            </a:r>
            <a:r>
              <a:rPr lang="en-US" sz="3000" dirty="0"/>
              <a:t>if you </a:t>
            </a:r>
            <a:r>
              <a:rPr lang="en-US" sz="3500" dirty="0">
                <a:solidFill>
                  <a:srgbClr val="FF0000"/>
                </a:solidFill>
              </a:rPr>
              <a:t>DISAGREE</a:t>
            </a:r>
            <a:r>
              <a:rPr lang="en-US" sz="3500" dirty="0"/>
              <a:t>:</a:t>
            </a:r>
            <a:br>
              <a:rPr lang="en-US" sz="3500" dirty="0"/>
            </a:br>
            <a:endParaRPr lang="en-US" sz="3500" dirty="0"/>
          </a:p>
        </p:txBody>
      </p:sp>
      <p:sp>
        <p:nvSpPr>
          <p:cNvPr id="4" name="Rectangle 3">
            <a:extLst>
              <a:ext uri="{FF2B5EF4-FFF2-40B4-BE49-F238E27FC236}">
                <a16:creationId xmlns:a16="http://schemas.microsoft.com/office/drawing/2014/main" id="{55CC6C48-AC01-D644-A7C5-2212CB319D5F}"/>
              </a:ext>
            </a:extLst>
          </p:cNvPr>
          <p:cNvSpPr/>
          <p:nvPr/>
        </p:nvSpPr>
        <p:spPr>
          <a:xfrm>
            <a:off x="663465" y="2678069"/>
            <a:ext cx="7969470" cy="2385268"/>
          </a:xfrm>
          <a:prstGeom prst="rect">
            <a:avLst/>
          </a:prstGeom>
          <a:noFill/>
          <a:ln w="38100">
            <a:noFill/>
          </a:ln>
        </p:spPr>
        <p:txBody>
          <a:bodyPr wrap="square" lIns="137160" tIns="228600" rIns="137160" bIns="228600">
            <a:spAutoFit/>
          </a:bodyPr>
          <a:lstStyle/>
          <a:p>
            <a:pPr algn="ctr"/>
            <a:endParaRPr lang="en-US" sz="2000" b="1" dirty="0">
              <a:latin typeface="Arial" panose="020B0604020202020204" pitchFamily="34" charset="0"/>
              <a:cs typeface="Arial" panose="020B0604020202020204" pitchFamily="34" charset="0"/>
            </a:endParaRPr>
          </a:p>
          <a:p>
            <a:pPr algn="ctr"/>
            <a:r>
              <a:rPr lang="en-US" sz="4000" b="1" dirty="0">
                <a:latin typeface="Arial" panose="020B0604020202020204" pitchFamily="34" charset="0"/>
                <a:cs typeface="Arial" panose="020B0604020202020204" pitchFamily="34" charset="0"/>
              </a:rPr>
              <a:t>Violent words can lead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to violent actions.</a:t>
            </a:r>
          </a:p>
          <a:p>
            <a:pPr algn="ctr"/>
            <a:endParaRPr lang="en-US" sz="2500" b="1"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83CA3193-A0FA-FB4E-BC6E-DEFDD120B4EC}"/>
              </a:ext>
            </a:extLst>
          </p:cNvPr>
          <p:cNvPicPr>
            <a:picLocks noChangeAspect="1"/>
          </p:cNvPicPr>
          <p:nvPr/>
        </p:nvPicPr>
        <p:blipFill rotWithShape="1">
          <a:blip r:embed="rId3">
            <a:extLst>
              <a:ext uri="{28A0092B-C50C-407E-A947-70E740481C1C}">
                <a14:useLocalDpi xmlns:a14="http://schemas.microsoft.com/office/drawing/2010/main" val="0"/>
              </a:ext>
            </a:extLst>
          </a:blip>
          <a:srcRect l="3497"/>
          <a:stretch/>
        </p:blipFill>
        <p:spPr>
          <a:xfrm>
            <a:off x="6023810" y="1131931"/>
            <a:ext cx="2851484" cy="1069848"/>
          </a:xfrm>
          <a:prstGeom prst="rect">
            <a:avLst/>
          </a:prstGeom>
        </p:spPr>
      </p:pic>
      <p:pic>
        <p:nvPicPr>
          <p:cNvPr id="6" name="Picture 5">
            <a:extLst>
              <a:ext uri="{FF2B5EF4-FFF2-40B4-BE49-F238E27FC236}">
                <a16:creationId xmlns:a16="http://schemas.microsoft.com/office/drawing/2014/main" id="{F7CCCF34-61FB-3847-9775-AF7EA23D8C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1066800"/>
            <a:ext cx="4632960" cy="1066800"/>
          </a:xfrm>
          <a:prstGeom prst="rect">
            <a:avLst/>
          </a:prstGeom>
        </p:spPr>
      </p:pic>
    </p:spTree>
    <p:extLst>
      <p:ext uri="{BB962C8B-B14F-4D97-AF65-F5344CB8AC3E}">
        <p14:creationId xmlns:p14="http://schemas.microsoft.com/office/powerpoint/2010/main" val="75297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2051298" y="1187005"/>
            <a:ext cx="8229600" cy="609600"/>
          </a:xfrm>
        </p:spPr>
        <p:txBody>
          <a:bodyPr>
            <a:noAutofit/>
          </a:bodyPr>
          <a:lstStyle/>
          <a:p>
            <a:pPr algn="ctr"/>
            <a:r>
              <a:rPr lang="en-US" sz="3000" dirty="0"/>
              <a:t>if you have ever</a:t>
            </a:r>
            <a:br>
              <a:rPr lang="en-US" sz="3500" dirty="0"/>
            </a:br>
            <a:endParaRPr lang="en-US" sz="3500" dirty="0"/>
          </a:p>
        </p:txBody>
      </p:sp>
      <p:sp>
        <p:nvSpPr>
          <p:cNvPr id="4" name="Rectangle 3">
            <a:extLst>
              <a:ext uri="{FF2B5EF4-FFF2-40B4-BE49-F238E27FC236}">
                <a16:creationId xmlns:a16="http://schemas.microsoft.com/office/drawing/2014/main" id="{55CC6C48-AC01-D644-A7C5-2212CB319D5F}"/>
              </a:ext>
            </a:extLst>
          </p:cNvPr>
          <p:cNvSpPr/>
          <p:nvPr/>
        </p:nvSpPr>
        <p:spPr>
          <a:xfrm>
            <a:off x="609600" y="2667000"/>
            <a:ext cx="7969470" cy="2677656"/>
          </a:xfrm>
          <a:prstGeom prst="rect">
            <a:avLst/>
          </a:prstGeom>
          <a:noFill/>
          <a:ln w="38100">
            <a:noFill/>
          </a:ln>
        </p:spPr>
        <p:txBody>
          <a:bodyPr wrap="square" lIns="137160" tIns="411480" rIns="137160" bIns="411480">
            <a:spAutoFit/>
          </a:bodyPr>
          <a:lstStyle/>
          <a:p>
            <a:pPr algn="ctr"/>
            <a:r>
              <a:rPr lang="en-US" sz="4000" b="1" dirty="0">
                <a:latin typeface="Arial" panose="020B0604020202020204" pitchFamily="34" charset="0"/>
                <a:cs typeface="Arial" panose="020B0604020202020204" pitchFamily="34" charset="0"/>
              </a:rPr>
              <a:t>No matter how hard we work, or how good we are, we still experience pain and suffering.</a:t>
            </a:r>
          </a:p>
        </p:txBody>
      </p:sp>
      <p:pic>
        <p:nvPicPr>
          <p:cNvPr id="5" name="Picture 4">
            <a:extLst>
              <a:ext uri="{FF2B5EF4-FFF2-40B4-BE49-F238E27FC236}">
                <a16:creationId xmlns:a16="http://schemas.microsoft.com/office/drawing/2014/main" id="{435646B9-A59F-DC40-BE7F-CCA48CD39C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091755"/>
            <a:ext cx="4302034" cy="990600"/>
          </a:xfrm>
          <a:prstGeom prst="rect">
            <a:avLst/>
          </a:prstGeom>
        </p:spPr>
      </p:pic>
      <p:pic>
        <p:nvPicPr>
          <p:cNvPr id="3" name="Picture 2">
            <a:extLst>
              <a:ext uri="{FF2B5EF4-FFF2-40B4-BE49-F238E27FC236}">
                <a16:creationId xmlns:a16="http://schemas.microsoft.com/office/drawing/2014/main" id="{366B461C-BBC8-7941-B3AA-4F4CA6EF8D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3315" y="1434655"/>
            <a:ext cx="3182983" cy="971550"/>
          </a:xfrm>
          <a:prstGeom prst="rect">
            <a:avLst/>
          </a:prstGeom>
        </p:spPr>
      </p:pic>
      <p:sp>
        <p:nvSpPr>
          <p:cNvPr id="7" name="Title 4">
            <a:extLst>
              <a:ext uri="{FF2B5EF4-FFF2-40B4-BE49-F238E27FC236}">
                <a16:creationId xmlns:a16="http://schemas.microsoft.com/office/drawing/2014/main" id="{C4ADFFD1-2FF5-C045-9E67-A39AD13C3B19}"/>
              </a:ext>
            </a:extLst>
          </p:cNvPr>
          <p:cNvSpPr txBox="1">
            <a:spLocks/>
          </p:cNvSpPr>
          <p:nvPr/>
        </p:nvSpPr>
        <p:spPr>
          <a:xfrm>
            <a:off x="6735393" y="1383410"/>
            <a:ext cx="3173701" cy="105499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3000" dirty="0"/>
              <a:t>why? </a:t>
            </a:r>
            <a:br>
              <a:rPr lang="en-US" sz="3500" dirty="0"/>
            </a:br>
            <a:endParaRPr lang="en-US" sz="3500" dirty="0"/>
          </a:p>
        </p:txBody>
      </p:sp>
    </p:spTree>
    <p:extLst>
      <p:ext uri="{BB962C8B-B14F-4D97-AF65-F5344CB8AC3E}">
        <p14:creationId xmlns:p14="http://schemas.microsoft.com/office/powerpoint/2010/main" val="4154287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609600" y="1594122"/>
            <a:ext cx="7969470" cy="609600"/>
          </a:xfrm>
        </p:spPr>
        <p:txBody>
          <a:bodyPr>
            <a:noAutofit/>
          </a:bodyPr>
          <a:lstStyle/>
          <a:p>
            <a:pPr algn="ctr"/>
            <a:r>
              <a:rPr lang="en-US" sz="3500" dirty="0">
                <a:solidFill>
                  <a:srgbClr val="7030A0"/>
                </a:solidFill>
              </a:rPr>
              <a:t>CROSS THE ROOM </a:t>
            </a:r>
            <a:r>
              <a:rPr lang="en-US" sz="3500" dirty="0"/>
              <a:t>if </a:t>
            </a:r>
            <a:r>
              <a:rPr lang="en-US" sz="3200" dirty="0"/>
              <a:t>you</a:t>
            </a:r>
            <a:r>
              <a:rPr lang="en-US" sz="3500" dirty="0"/>
              <a:t> </a:t>
            </a:r>
            <a:r>
              <a:rPr lang="en-US" sz="3500" dirty="0">
                <a:solidFill>
                  <a:srgbClr val="00B050"/>
                </a:solidFill>
              </a:rPr>
              <a:t>AGREE</a:t>
            </a:r>
            <a:r>
              <a:rPr lang="en-US" sz="3500" dirty="0"/>
              <a:t>:</a:t>
            </a:r>
            <a:br>
              <a:rPr lang="en-US" sz="3500" dirty="0"/>
            </a:br>
            <a:endParaRPr lang="en-US" sz="3500" dirty="0"/>
          </a:p>
        </p:txBody>
      </p:sp>
      <p:sp>
        <p:nvSpPr>
          <p:cNvPr id="4" name="Rectangle 3">
            <a:extLst>
              <a:ext uri="{FF2B5EF4-FFF2-40B4-BE49-F238E27FC236}">
                <a16:creationId xmlns:a16="http://schemas.microsoft.com/office/drawing/2014/main" id="{55CC6C48-AC01-D644-A7C5-2212CB319D5F}"/>
              </a:ext>
            </a:extLst>
          </p:cNvPr>
          <p:cNvSpPr/>
          <p:nvPr/>
        </p:nvSpPr>
        <p:spPr>
          <a:xfrm>
            <a:off x="609600" y="2819400"/>
            <a:ext cx="7969470" cy="2385268"/>
          </a:xfrm>
          <a:prstGeom prst="rect">
            <a:avLst/>
          </a:prstGeom>
          <a:noFill/>
          <a:ln w="38100">
            <a:noFill/>
          </a:ln>
        </p:spPr>
        <p:txBody>
          <a:bodyPr wrap="square" lIns="137160" tIns="228600" rIns="137160" bIns="228600">
            <a:spAutoFit/>
          </a:bodyPr>
          <a:lstStyle/>
          <a:p>
            <a:pPr algn="ctr"/>
            <a:endParaRPr lang="en-US" sz="2000" b="1" dirty="0">
              <a:latin typeface="Arial" panose="020B0604020202020204" pitchFamily="34" charset="0"/>
              <a:cs typeface="Arial" panose="020B0604020202020204" pitchFamily="34" charset="0"/>
            </a:endParaRPr>
          </a:p>
          <a:p>
            <a:pPr algn="ctr"/>
            <a:r>
              <a:rPr lang="en-US" sz="4000" b="1" dirty="0">
                <a:latin typeface="Arial" panose="020B0604020202020204" pitchFamily="34" charset="0"/>
                <a:cs typeface="Arial" panose="020B0604020202020204" pitchFamily="34" charset="0"/>
              </a:rPr>
              <a:t>Wisdom is not the same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as knowledge.</a:t>
            </a:r>
          </a:p>
          <a:p>
            <a:pPr algn="ctr"/>
            <a:endParaRPr lang="en-US" sz="2500" b="1"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85582AB7-33A5-764A-8A19-6F09B8938AAD}"/>
              </a:ext>
            </a:extLst>
          </p:cNvPr>
          <p:cNvPicPr>
            <a:picLocks noChangeAspect="1"/>
          </p:cNvPicPr>
          <p:nvPr/>
        </p:nvPicPr>
        <p:blipFill rotWithShape="1">
          <a:blip r:embed="rId3">
            <a:extLst>
              <a:ext uri="{28A0092B-C50C-407E-A947-70E740481C1C}">
                <a14:useLocalDpi xmlns:a14="http://schemas.microsoft.com/office/drawing/2010/main" val="0"/>
              </a:ext>
            </a:extLst>
          </a:blip>
          <a:srcRect l="6447"/>
          <a:stretch/>
        </p:blipFill>
        <p:spPr>
          <a:xfrm>
            <a:off x="6367615" y="1143000"/>
            <a:ext cx="2211455" cy="1069848"/>
          </a:xfrm>
          <a:prstGeom prst="rect">
            <a:avLst/>
          </a:prstGeom>
        </p:spPr>
      </p:pic>
      <p:pic>
        <p:nvPicPr>
          <p:cNvPr id="6" name="Picture 5">
            <a:extLst>
              <a:ext uri="{FF2B5EF4-FFF2-40B4-BE49-F238E27FC236}">
                <a16:creationId xmlns:a16="http://schemas.microsoft.com/office/drawing/2014/main" id="{8DC48670-3FAA-4A47-B45A-9E0534ED82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1143000"/>
            <a:ext cx="4632960" cy="1066800"/>
          </a:xfrm>
          <a:prstGeom prst="rect">
            <a:avLst/>
          </a:prstGeom>
        </p:spPr>
      </p:pic>
    </p:spTree>
    <p:extLst>
      <p:ext uri="{BB962C8B-B14F-4D97-AF65-F5344CB8AC3E}">
        <p14:creationId xmlns:p14="http://schemas.microsoft.com/office/powerpoint/2010/main" val="3517530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609600" y="1517922"/>
            <a:ext cx="7969470" cy="609600"/>
          </a:xfrm>
        </p:spPr>
        <p:txBody>
          <a:bodyPr>
            <a:noAutofit/>
          </a:bodyPr>
          <a:lstStyle/>
          <a:p>
            <a:pPr algn="ctr"/>
            <a:r>
              <a:rPr lang="en-US" sz="3500" dirty="0">
                <a:solidFill>
                  <a:srgbClr val="7030A0"/>
                </a:solidFill>
              </a:rPr>
              <a:t>CROSS THE ROOM </a:t>
            </a:r>
            <a:r>
              <a:rPr lang="en-US" sz="3500" dirty="0"/>
              <a:t>if </a:t>
            </a:r>
            <a:r>
              <a:rPr lang="en-US" sz="3200" dirty="0"/>
              <a:t>you</a:t>
            </a:r>
            <a:r>
              <a:rPr lang="en-US" sz="3500" dirty="0"/>
              <a:t> </a:t>
            </a:r>
            <a:r>
              <a:rPr lang="en-US" sz="3500" dirty="0">
                <a:solidFill>
                  <a:srgbClr val="00B050"/>
                </a:solidFill>
              </a:rPr>
              <a:t>AGREE</a:t>
            </a:r>
            <a:r>
              <a:rPr lang="en-US" sz="3500" dirty="0"/>
              <a:t>:</a:t>
            </a:r>
            <a:br>
              <a:rPr lang="en-US" sz="3500" dirty="0"/>
            </a:br>
            <a:endParaRPr lang="en-US" sz="3500" dirty="0"/>
          </a:p>
        </p:txBody>
      </p:sp>
      <p:sp>
        <p:nvSpPr>
          <p:cNvPr id="4" name="Rectangle 3">
            <a:extLst>
              <a:ext uri="{FF2B5EF4-FFF2-40B4-BE49-F238E27FC236}">
                <a16:creationId xmlns:a16="http://schemas.microsoft.com/office/drawing/2014/main" id="{55CC6C48-AC01-D644-A7C5-2212CB319D5F}"/>
              </a:ext>
            </a:extLst>
          </p:cNvPr>
          <p:cNvSpPr/>
          <p:nvPr/>
        </p:nvSpPr>
        <p:spPr>
          <a:xfrm>
            <a:off x="609600" y="2590800"/>
            <a:ext cx="7969470" cy="2677656"/>
          </a:xfrm>
          <a:prstGeom prst="rect">
            <a:avLst/>
          </a:prstGeom>
          <a:noFill/>
          <a:ln w="38100">
            <a:noFill/>
          </a:ln>
        </p:spPr>
        <p:txBody>
          <a:bodyPr wrap="square" lIns="137160" tIns="411480" rIns="137160" bIns="411480">
            <a:spAutoFit/>
          </a:bodyPr>
          <a:lstStyle/>
          <a:p>
            <a:pPr algn="ctr"/>
            <a:r>
              <a:rPr lang="en-US" sz="4000" b="1" dirty="0">
                <a:latin typeface="Arial" panose="020B0604020202020204" pitchFamily="34" charset="0"/>
                <a:cs typeface="Arial" panose="020B0604020202020204" pitchFamily="34" charset="0"/>
              </a:rPr>
              <a:t>There are some aspects</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of life that humans will</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just never fully understand.</a:t>
            </a:r>
          </a:p>
        </p:txBody>
      </p:sp>
      <p:pic>
        <p:nvPicPr>
          <p:cNvPr id="3" name="Picture 2">
            <a:extLst>
              <a:ext uri="{FF2B5EF4-FFF2-40B4-BE49-F238E27FC236}">
                <a16:creationId xmlns:a16="http://schemas.microsoft.com/office/drawing/2014/main" id="{85582AB7-33A5-764A-8A19-6F09B8938AAD}"/>
              </a:ext>
            </a:extLst>
          </p:cNvPr>
          <p:cNvPicPr>
            <a:picLocks noChangeAspect="1"/>
          </p:cNvPicPr>
          <p:nvPr/>
        </p:nvPicPr>
        <p:blipFill rotWithShape="1">
          <a:blip r:embed="rId3">
            <a:extLst>
              <a:ext uri="{28A0092B-C50C-407E-A947-70E740481C1C}">
                <a14:useLocalDpi xmlns:a14="http://schemas.microsoft.com/office/drawing/2010/main" val="0"/>
              </a:ext>
            </a:extLst>
          </a:blip>
          <a:srcRect l="6447"/>
          <a:stretch/>
        </p:blipFill>
        <p:spPr>
          <a:xfrm>
            <a:off x="6367615" y="1066800"/>
            <a:ext cx="2211455" cy="1069848"/>
          </a:xfrm>
          <a:prstGeom prst="rect">
            <a:avLst/>
          </a:prstGeom>
        </p:spPr>
      </p:pic>
      <p:pic>
        <p:nvPicPr>
          <p:cNvPr id="6" name="Picture 5">
            <a:extLst>
              <a:ext uri="{FF2B5EF4-FFF2-40B4-BE49-F238E27FC236}">
                <a16:creationId xmlns:a16="http://schemas.microsoft.com/office/drawing/2014/main" id="{8DC48670-3FAA-4A47-B45A-9E0534ED82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1066800"/>
            <a:ext cx="4632960" cy="1066800"/>
          </a:xfrm>
          <a:prstGeom prst="rect">
            <a:avLst/>
          </a:prstGeom>
        </p:spPr>
      </p:pic>
    </p:spTree>
    <p:extLst>
      <p:ext uri="{BB962C8B-B14F-4D97-AF65-F5344CB8AC3E}">
        <p14:creationId xmlns:p14="http://schemas.microsoft.com/office/powerpoint/2010/main" val="3055786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688426" y="1441722"/>
            <a:ext cx="7969470" cy="609600"/>
          </a:xfrm>
        </p:spPr>
        <p:txBody>
          <a:bodyPr>
            <a:noAutofit/>
          </a:bodyPr>
          <a:lstStyle/>
          <a:p>
            <a:pPr algn="ctr"/>
            <a:r>
              <a:rPr lang="en-US" sz="3500" dirty="0">
                <a:solidFill>
                  <a:srgbClr val="7030A0"/>
                </a:solidFill>
              </a:rPr>
              <a:t>CROSS THE ROOM </a:t>
            </a:r>
            <a:r>
              <a:rPr lang="en-US" sz="3500" dirty="0"/>
              <a:t>if </a:t>
            </a:r>
            <a:r>
              <a:rPr lang="en-US" sz="3200" dirty="0"/>
              <a:t>you</a:t>
            </a:r>
            <a:r>
              <a:rPr lang="en-US" sz="3500" dirty="0"/>
              <a:t> </a:t>
            </a:r>
            <a:r>
              <a:rPr lang="en-US" sz="3500" dirty="0">
                <a:solidFill>
                  <a:srgbClr val="00B050"/>
                </a:solidFill>
              </a:rPr>
              <a:t>AGREE</a:t>
            </a:r>
            <a:r>
              <a:rPr lang="en-US" sz="3500" dirty="0"/>
              <a:t>:</a:t>
            </a:r>
            <a:br>
              <a:rPr lang="en-US" sz="3500" dirty="0"/>
            </a:br>
            <a:endParaRPr lang="en-US" sz="3500" dirty="0"/>
          </a:p>
        </p:txBody>
      </p:sp>
      <p:sp>
        <p:nvSpPr>
          <p:cNvPr id="4" name="Rectangle 3">
            <a:extLst>
              <a:ext uri="{FF2B5EF4-FFF2-40B4-BE49-F238E27FC236}">
                <a16:creationId xmlns:a16="http://schemas.microsoft.com/office/drawing/2014/main" id="{55CC6C48-AC01-D644-A7C5-2212CB319D5F}"/>
              </a:ext>
            </a:extLst>
          </p:cNvPr>
          <p:cNvSpPr/>
          <p:nvPr/>
        </p:nvSpPr>
        <p:spPr>
          <a:xfrm>
            <a:off x="688426" y="2511570"/>
            <a:ext cx="7969470" cy="3077766"/>
          </a:xfrm>
          <a:prstGeom prst="rect">
            <a:avLst/>
          </a:prstGeom>
          <a:noFill/>
          <a:ln w="38100">
            <a:noFill/>
          </a:ln>
        </p:spPr>
        <p:txBody>
          <a:bodyPr wrap="square" lIns="137160" tIns="228600" rIns="137160" bIns="228600">
            <a:spAutoFit/>
          </a:bodyPr>
          <a:lstStyle/>
          <a:p>
            <a:pPr algn="ctr"/>
            <a:endParaRPr lang="en-US" sz="2000" b="1" dirty="0">
              <a:latin typeface="Arial" panose="020B0604020202020204" pitchFamily="34" charset="0"/>
              <a:cs typeface="Arial" panose="020B0604020202020204" pitchFamily="34" charset="0"/>
            </a:endParaRPr>
          </a:p>
          <a:p>
            <a:pPr algn="ctr"/>
            <a:r>
              <a:rPr lang="en-US" sz="4000" b="1" dirty="0">
                <a:latin typeface="Arial" panose="020B0604020202020204" pitchFamily="34" charset="0"/>
                <a:cs typeface="Arial" panose="020B0604020202020204" pitchFamily="34" charset="0"/>
              </a:rPr>
              <a:t>Everything, whether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good or bad, happens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for a reason.</a:t>
            </a:r>
          </a:p>
          <a:p>
            <a:pPr algn="ctr"/>
            <a:endParaRPr lang="en-US" sz="3000" b="1"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85582AB7-33A5-764A-8A19-6F09B8938AAD}"/>
              </a:ext>
            </a:extLst>
          </p:cNvPr>
          <p:cNvPicPr>
            <a:picLocks noChangeAspect="1"/>
          </p:cNvPicPr>
          <p:nvPr/>
        </p:nvPicPr>
        <p:blipFill rotWithShape="1">
          <a:blip r:embed="rId3">
            <a:extLst>
              <a:ext uri="{28A0092B-C50C-407E-A947-70E740481C1C}">
                <a14:useLocalDpi xmlns:a14="http://schemas.microsoft.com/office/drawing/2010/main" val="0"/>
              </a:ext>
            </a:extLst>
          </a:blip>
          <a:srcRect l="6447"/>
          <a:stretch/>
        </p:blipFill>
        <p:spPr>
          <a:xfrm>
            <a:off x="6446441" y="990600"/>
            <a:ext cx="2211455" cy="1069848"/>
          </a:xfrm>
          <a:prstGeom prst="rect">
            <a:avLst/>
          </a:prstGeom>
        </p:spPr>
      </p:pic>
      <p:pic>
        <p:nvPicPr>
          <p:cNvPr id="6" name="Picture 5">
            <a:extLst>
              <a:ext uri="{FF2B5EF4-FFF2-40B4-BE49-F238E27FC236}">
                <a16:creationId xmlns:a16="http://schemas.microsoft.com/office/drawing/2014/main" id="{8DC48670-3FAA-4A47-B45A-9E0534ED82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426" y="990600"/>
            <a:ext cx="4632960" cy="1066800"/>
          </a:xfrm>
          <a:prstGeom prst="rect">
            <a:avLst/>
          </a:prstGeom>
        </p:spPr>
      </p:pic>
    </p:spTree>
    <p:extLst>
      <p:ext uri="{BB962C8B-B14F-4D97-AF65-F5344CB8AC3E}">
        <p14:creationId xmlns:p14="http://schemas.microsoft.com/office/powerpoint/2010/main" val="1874777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688426" y="1441722"/>
            <a:ext cx="7969470" cy="609600"/>
          </a:xfrm>
        </p:spPr>
        <p:txBody>
          <a:bodyPr>
            <a:noAutofit/>
          </a:bodyPr>
          <a:lstStyle/>
          <a:p>
            <a:pPr algn="ctr"/>
            <a:r>
              <a:rPr lang="en-US" sz="3500" dirty="0">
                <a:solidFill>
                  <a:srgbClr val="7030A0"/>
                </a:solidFill>
              </a:rPr>
              <a:t>CROSS THE ROOM </a:t>
            </a:r>
            <a:r>
              <a:rPr lang="en-US" sz="3500" dirty="0"/>
              <a:t>if </a:t>
            </a:r>
            <a:r>
              <a:rPr lang="en-US" sz="3200" dirty="0"/>
              <a:t>you</a:t>
            </a:r>
            <a:r>
              <a:rPr lang="en-US" sz="3500" dirty="0"/>
              <a:t> </a:t>
            </a:r>
            <a:r>
              <a:rPr lang="en-US" sz="3500" dirty="0">
                <a:solidFill>
                  <a:srgbClr val="00B050"/>
                </a:solidFill>
              </a:rPr>
              <a:t>AGREE</a:t>
            </a:r>
            <a:r>
              <a:rPr lang="en-US" sz="3500" dirty="0"/>
              <a:t>:</a:t>
            </a:r>
            <a:br>
              <a:rPr lang="en-US" sz="3500" dirty="0"/>
            </a:br>
            <a:endParaRPr lang="en-US" sz="3500" dirty="0"/>
          </a:p>
        </p:txBody>
      </p:sp>
      <p:sp>
        <p:nvSpPr>
          <p:cNvPr id="4" name="Rectangle 3">
            <a:extLst>
              <a:ext uri="{FF2B5EF4-FFF2-40B4-BE49-F238E27FC236}">
                <a16:creationId xmlns:a16="http://schemas.microsoft.com/office/drawing/2014/main" id="{55CC6C48-AC01-D644-A7C5-2212CB319D5F}"/>
              </a:ext>
            </a:extLst>
          </p:cNvPr>
          <p:cNvSpPr/>
          <p:nvPr/>
        </p:nvSpPr>
        <p:spPr>
          <a:xfrm>
            <a:off x="688426" y="2667000"/>
            <a:ext cx="7969470" cy="2616101"/>
          </a:xfrm>
          <a:prstGeom prst="rect">
            <a:avLst/>
          </a:prstGeom>
          <a:noFill/>
          <a:ln w="38100">
            <a:noFill/>
          </a:ln>
        </p:spPr>
        <p:txBody>
          <a:bodyPr wrap="square" lIns="137160" tIns="228600" rIns="137160" bIns="228600">
            <a:spAutoFit/>
          </a:bodyPr>
          <a:lstStyle/>
          <a:p>
            <a:pPr algn="ctr"/>
            <a:r>
              <a:rPr lang="en-US" sz="3500" b="1" dirty="0">
                <a:latin typeface="Arial" panose="020B0604020202020204" pitchFamily="34" charset="0"/>
                <a:cs typeface="Arial" panose="020B0604020202020204" pitchFamily="34" charset="0"/>
              </a:rPr>
              <a:t>In our prayer, we should try </a:t>
            </a:r>
            <a:br>
              <a:rPr lang="en-US" sz="3500" b="1" dirty="0">
                <a:latin typeface="Arial" panose="020B0604020202020204" pitchFamily="34" charset="0"/>
                <a:cs typeface="Arial" panose="020B0604020202020204" pitchFamily="34" charset="0"/>
              </a:rPr>
            </a:br>
            <a:r>
              <a:rPr lang="en-US" sz="3500" b="1" dirty="0">
                <a:latin typeface="Arial" panose="020B0604020202020204" pitchFamily="34" charset="0"/>
                <a:cs typeface="Arial" panose="020B0604020202020204" pitchFamily="34" charset="0"/>
              </a:rPr>
              <a:t>to be completely honest with </a:t>
            </a:r>
            <a:br>
              <a:rPr lang="en-US" sz="3500" b="1" dirty="0">
                <a:latin typeface="Arial" panose="020B0604020202020204" pitchFamily="34" charset="0"/>
                <a:cs typeface="Arial" panose="020B0604020202020204" pitchFamily="34" charset="0"/>
              </a:rPr>
            </a:br>
            <a:r>
              <a:rPr lang="en-US" sz="3500" b="1" dirty="0">
                <a:latin typeface="Arial" panose="020B0604020202020204" pitchFamily="34" charset="0"/>
                <a:cs typeface="Arial" panose="020B0604020202020204" pitchFamily="34" charset="0"/>
              </a:rPr>
              <a:t>God—even if we are angry at </a:t>
            </a:r>
            <a:br>
              <a:rPr lang="en-US" sz="3500" b="1" dirty="0">
                <a:latin typeface="Arial" panose="020B0604020202020204" pitchFamily="34" charset="0"/>
                <a:cs typeface="Arial" panose="020B0604020202020204" pitchFamily="34" charset="0"/>
              </a:rPr>
            </a:br>
            <a:r>
              <a:rPr lang="en-US" sz="3500" b="1" dirty="0">
                <a:latin typeface="Arial" panose="020B0604020202020204" pitchFamily="34" charset="0"/>
                <a:cs typeface="Arial" panose="020B0604020202020204" pitchFamily="34" charset="0"/>
              </a:rPr>
              <a:t>God, sad, hurt, or confused.</a:t>
            </a:r>
          </a:p>
        </p:txBody>
      </p:sp>
      <p:pic>
        <p:nvPicPr>
          <p:cNvPr id="3" name="Picture 2">
            <a:extLst>
              <a:ext uri="{FF2B5EF4-FFF2-40B4-BE49-F238E27FC236}">
                <a16:creationId xmlns:a16="http://schemas.microsoft.com/office/drawing/2014/main" id="{85582AB7-33A5-764A-8A19-6F09B8938AAD}"/>
              </a:ext>
            </a:extLst>
          </p:cNvPr>
          <p:cNvPicPr>
            <a:picLocks noChangeAspect="1"/>
          </p:cNvPicPr>
          <p:nvPr/>
        </p:nvPicPr>
        <p:blipFill rotWithShape="1">
          <a:blip r:embed="rId3">
            <a:extLst>
              <a:ext uri="{28A0092B-C50C-407E-A947-70E740481C1C}">
                <a14:useLocalDpi xmlns:a14="http://schemas.microsoft.com/office/drawing/2010/main" val="0"/>
              </a:ext>
            </a:extLst>
          </a:blip>
          <a:srcRect l="6447"/>
          <a:stretch/>
        </p:blipFill>
        <p:spPr>
          <a:xfrm>
            <a:off x="6446441" y="990600"/>
            <a:ext cx="2211455" cy="1069848"/>
          </a:xfrm>
          <a:prstGeom prst="rect">
            <a:avLst/>
          </a:prstGeom>
        </p:spPr>
      </p:pic>
      <p:pic>
        <p:nvPicPr>
          <p:cNvPr id="6" name="Picture 5">
            <a:extLst>
              <a:ext uri="{FF2B5EF4-FFF2-40B4-BE49-F238E27FC236}">
                <a16:creationId xmlns:a16="http://schemas.microsoft.com/office/drawing/2014/main" id="{8DC48670-3FAA-4A47-B45A-9E0534ED82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426" y="990600"/>
            <a:ext cx="4632960" cy="1066800"/>
          </a:xfrm>
          <a:prstGeom prst="rect">
            <a:avLst/>
          </a:prstGeom>
        </p:spPr>
      </p:pic>
    </p:spTree>
    <p:extLst>
      <p:ext uri="{BB962C8B-B14F-4D97-AF65-F5344CB8AC3E}">
        <p14:creationId xmlns:p14="http://schemas.microsoft.com/office/powerpoint/2010/main" val="1241118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453190" y="1600200"/>
            <a:ext cx="8229600" cy="609600"/>
          </a:xfrm>
        </p:spPr>
        <p:txBody>
          <a:bodyPr>
            <a:noAutofit/>
          </a:bodyPr>
          <a:lstStyle/>
          <a:p>
            <a:pPr algn="ctr"/>
            <a:r>
              <a:rPr lang="en-US" sz="3500" dirty="0">
                <a:solidFill>
                  <a:srgbClr val="7030A0"/>
                </a:solidFill>
              </a:rPr>
              <a:t>CROSS THE ROOM </a:t>
            </a:r>
            <a:r>
              <a:rPr lang="en-US" sz="3000" dirty="0"/>
              <a:t>if you </a:t>
            </a:r>
            <a:r>
              <a:rPr lang="en-US" sz="3500" dirty="0">
                <a:solidFill>
                  <a:srgbClr val="FF0000"/>
                </a:solidFill>
              </a:rPr>
              <a:t>DISAGREE</a:t>
            </a:r>
            <a:r>
              <a:rPr lang="en-US" sz="3500" dirty="0"/>
              <a:t>:</a:t>
            </a:r>
            <a:br>
              <a:rPr lang="en-US" sz="3500" dirty="0"/>
            </a:br>
            <a:endParaRPr lang="en-US" sz="3500" dirty="0"/>
          </a:p>
        </p:txBody>
      </p:sp>
      <p:sp>
        <p:nvSpPr>
          <p:cNvPr id="4" name="Rectangle 3">
            <a:extLst>
              <a:ext uri="{FF2B5EF4-FFF2-40B4-BE49-F238E27FC236}">
                <a16:creationId xmlns:a16="http://schemas.microsoft.com/office/drawing/2014/main" id="{55CC6C48-AC01-D644-A7C5-2212CB319D5F}"/>
              </a:ext>
            </a:extLst>
          </p:cNvPr>
          <p:cNvSpPr/>
          <p:nvPr/>
        </p:nvSpPr>
        <p:spPr>
          <a:xfrm>
            <a:off x="609600" y="2503944"/>
            <a:ext cx="7969470" cy="2677656"/>
          </a:xfrm>
          <a:prstGeom prst="rect">
            <a:avLst/>
          </a:prstGeom>
          <a:noFill/>
          <a:ln w="38100">
            <a:noFill/>
          </a:ln>
        </p:spPr>
        <p:txBody>
          <a:bodyPr wrap="square" lIns="137160" tIns="411480" rIns="137160" bIns="411480">
            <a:spAutoFit/>
          </a:bodyPr>
          <a:lstStyle/>
          <a:p>
            <a:pPr algn="ctr"/>
            <a:r>
              <a:rPr lang="en-US" sz="4000" b="1" dirty="0">
                <a:latin typeface="Arial" panose="020B0604020202020204" pitchFamily="34" charset="0"/>
                <a:cs typeface="Arial" panose="020B0604020202020204" pitchFamily="34" charset="0"/>
              </a:rPr>
              <a:t>It is important to have a physical place that is the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focal point of our prayer.</a:t>
            </a:r>
          </a:p>
        </p:txBody>
      </p:sp>
      <p:pic>
        <p:nvPicPr>
          <p:cNvPr id="3" name="Picture 2">
            <a:extLst>
              <a:ext uri="{FF2B5EF4-FFF2-40B4-BE49-F238E27FC236}">
                <a16:creationId xmlns:a16="http://schemas.microsoft.com/office/drawing/2014/main" id="{83CA3193-A0FA-FB4E-BC6E-DEFDD120B4EC}"/>
              </a:ext>
            </a:extLst>
          </p:cNvPr>
          <p:cNvPicPr>
            <a:picLocks noChangeAspect="1"/>
          </p:cNvPicPr>
          <p:nvPr/>
        </p:nvPicPr>
        <p:blipFill rotWithShape="1">
          <a:blip r:embed="rId3">
            <a:extLst>
              <a:ext uri="{28A0092B-C50C-407E-A947-70E740481C1C}">
                <a14:useLocalDpi xmlns:a14="http://schemas.microsoft.com/office/drawing/2010/main" val="0"/>
              </a:ext>
            </a:extLst>
          </a:blip>
          <a:srcRect l="3497"/>
          <a:stretch/>
        </p:blipFill>
        <p:spPr>
          <a:xfrm>
            <a:off x="5987716" y="1131931"/>
            <a:ext cx="2851484" cy="1069848"/>
          </a:xfrm>
          <a:prstGeom prst="rect">
            <a:avLst/>
          </a:prstGeom>
        </p:spPr>
      </p:pic>
      <p:pic>
        <p:nvPicPr>
          <p:cNvPr id="6" name="Picture 5">
            <a:extLst>
              <a:ext uri="{FF2B5EF4-FFF2-40B4-BE49-F238E27FC236}">
                <a16:creationId xmlns:a16="http://schemas.microsoft.com/office/drawing/2014/main" id="{F7CCCF34-61FB-3847-9775-AF7EA23D8C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8706" y="1066800"/>
            <a:ext cx="4632960" cy="1066800"/>
          </a:xfrm>
          <a:prstGeom prst="rect">
            <a:avLst/>
          </a:prstGeom>
        </p:spPr>
      </p:pic>
    </p:spTree>
    <p:extLst>
      <p:ext uri="{BB962C8B-B14F-4D97-AF65-F5344CB8AC3E}">
        <p14:creationId xmlns:p14="http://schemas.microsoft.com/office/powerpoint/2010/main" val="2729601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2051298" y="1034605"/>
            <a:ext cx="8229600" cy="609600"/>
          </a:xfrm>
        </p:spPr>
        <p:txBody>
          <a:bodyPr>
            <a:noAutofit/>
          </a:bodyPr>
          <a:lstStyle/>
          <a:p>
            <a:pPr algn="ctr"/>
            <a:r>
              <a:rPr lang="en-US" sz="3000" dirty="0"/>
              <a:t>if you have ever</a:t>
            </a:r>
            <a:br>
              <a:rPr lang="en-US" sz="3500" dirty="0"/>
            </a:br>
            <a:endParaRPr lang="en-US" sz="3500" dirty="0"/>
          </a:p>
        </p:txBody>
      </p:sp>
      <p:sp>
        <p:nvSpPr>
          <p:cNvPr id="4" name="Rectangle 3">
            <a:extLst>
              <a:ext uri="{FF2B5EF4-FFF2-40B4-BE49-F238E27FC236}">
                <a16:creationId xmlns:a16="http://schemas.microsoft.com/office/drawing/2014/main" id="{55CC6C48-AC01-D644-A7C5-2212CB319D5F}"/>
              </a:ext>
            </a:extLst>
          </p:cNvPr>
          <p:cNvSpPr/>
          <p:nvPr/>
        </p:nvSpPr>
        <p:spPr>
          <a:xfrm>
            <a:off x="609600" y="2474971"/>
            <a:ext cx="7969470" cy="3308598"/>
          </a:xfrm>
          <a:prstGeom prst="rect">
            <a:avLst/>
          </a:prstGeom>
          <a:noFill/>
          <a:ln w="38100">
            <a:noFill/>
          </a:ln>
        </p:spPr>
        <p:txBody>
          <a:bodyPr wrap="square" lIns="137160" tIns="228600" rIns="137160" bIns="228600">
            <a:spAutoFit/>
          </a:bodyPr>
          <a:lstStyle/>
          <a:p>
            <a:pPr algn="ctr"/>
            <a:endParaRPr lang="en-US" sz="2500" b="1" dirty="0">
              <a:latin typeface="Arial" panose="020B0604020202020204" pitchFamily="34" charset="0"/>
              <a:cs typeface="Arial" panose="020B0604020202020204" pitchFamily="34" charset="0"/>
            </a:endParaRPr>
          </a:p>
          <a:p>
            <a:pPr algn="ctr"/>
            <a:r>
              <a:rPr lang="en-US" sz="4000" b="1" dirty="0">
                <a:latin typeface="Arial" panose="020B0604020202020204" pitchFamily="34" charset="0"/>
                <a:cs typeface="Arial" panose="020B0604020202020204" pitchFamily="34" charset="0"/>
              </a:rPr>
              <a:t>Some people seem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to have it easy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compared to others.</a:t>
            </a:r>
          </a:p>
          <a:p>
            <a:pPr algn="ctr"/>
            <a:endParaRPr lang="en-US" sz="4000" b="1"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435646B9-A59F-DC40-BE7F-CCA48CD39C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939355"/>
            <a:ext cx="4302034" cy="990600"/>
          </a:xfrm>
          <a:prstGeom prst="rect">
            <a:avLst/>
          </a:prstGeom>
        </p:spPr>
      </p:pic>
      <p:pic>
        <p:nvPicPr>
          <p:cNvPr id="3" name="Picture 2">
            <a:extLst>
              <a:ext uri="{FF2B5EF4-FFF2-40B4-BE49-F238E27FC236}">
                <a16:creationId xmlns:a16="http://schemas.microsoft.com/office/drawing/2014/main" id="{366B461C-BBC8-7941-B3AA-4F4CA6EF8D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3315" y="1282255"/>
            <a:ext cx="3182983" cy="971550"/>
          </a:xfrm>
          <a:prstGeom prst="rect">
            <a:avLst/>
          </a:prstGeom>
        </p:spPr>
      </p:pic>
      <p:sp>
        <p:nvSpPr>
          <p:cNvPr id="7" name="Title 4">
            <a:extLst>
              <a:ext uri="{FF2B5EF4-FFF2-40B4-BE49-F238E27FC236}">
                <a16:creationId xmlns:a16="http://schemas.microsoft.com/office/drawing/2014/main" id="{C4ADFFD1-2FF5-C045-9E67-A39AD13C3B19}"/>
              </a:ext>
            </a:extLst>
          </p:cNvPr>
          <p:cNvSpPr txBox="1">
            <a:spLocks/>
          </p:cNvSpPr>
          <p:nvPr/>
        </p:nvSpPr>
        <p:spPr>
          <a:xfrm>
            <a:off x="6735393" y="1231010"/>
            <a:ext cx="3173701" cy="105499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3000" dirty="0"/>
              <a:t>why? </a:t>
            </a:r>
            <a:br>
              <a:rPr lang="en-US" sz="3500" dirty="0"/>
            </a:br>
            <a:endParaRPr lang="en-US" sz="3500" dirty="0"/>
          </a:p>
        </p:txBody>
      </p:sp>
    </p:spTree>
    <p:extLst>
      <p:ext uri="{BB962C8B-B14F-4D97-AF65-F5344CB8AC3E}">
        <p14:creationId xmlns:p14="http://schemas.microsoft.com/office/powerpoint/2010/main" val="3481232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C439478-0149-2E4C-8970-53BFD3D9F3FF}"/>
              </a:ext>
            </a:extLst>
          </p:cNvPr>
          <p:cNvSpPr txBox="1">
            <a:spLocks/>
          </p:cNvSpPr>
          <p:nvPr/>
        </p:nvSpPr>
        <p:spPr>
          <a:xfrm>
            <a:off x="762000" y="8382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3200" dirty="0"/>
              <a:t>Discussion</a:t>
            </a:r>
          </a:p>
        </p:txBody>
      </p:sp>
      <p:sp>
        <p:nvSpPr>
          <p:cNvPr id="7" name="Content Placeholder 2">
            <a:extLst>
              <a:ext uri="{FF2B5EF4-FFF2-40B4-BE49-F238E27FC236}">
                <a16:creationId xmlns:a16="http://schemas.microsoft.com/office/drawing/2014/main" id="{7B96A049-D152-D64B-B50B-8F3C33B05771}"/>
              </a:ext>
            </a:extLst>
          </p:cNvPr>
          <p:cNvSpPr>
            <a:spLocks noGrp="1"/>
          </p:cNvSpPr>
          <p:nvPr>
            <p:ph idx="1"/>
          </p:nvPr>
        </p:nvSpPr>
        <p:spPr>
          <a:xfrm>
            <a:off x="2819400" y="1840149"/>
            <a:ext cx="6029325" cy="3238500"/>
          </a:xfrm>
        </p:spPr>
        <p:txBody>
          <a:bodyPr>
            <a:normAutofit/>
          </a:bodyPr>
          <a:lstStyle/>
          <a:p>
            <a:pPr marL="0" indent="0">
              <a:buNone/>
            </a:pPr>
            <a:r>
              <a:rPr lang="en-US" sz="2800" b="1" dirty="0"/>
              <a:t>Turn to a person near you</a:t>
            </a:r>
            <a:br>
              <a:rPr lang="en-US" sz="2800" b="1" dirty="0"/>
            </a:br>
            <a:r>
              <a:rPr lang="en-US" sz="2000" b="1" dirty="0"/>
              <a:t>(on the same side of the room), </a:t>
            </a:r>
            <a:r>
              <a:rPr lang="en-US" sz="2800" b="1" dirty="0"/>
              <a:t>and</a:t>
            </a:r>
            <a:br>
              <a:rPr lang="en-US" sz="2800" b="1" dirty="0"/>
            </a:br>
            <a:r>
              <a:rPr lang="en-US" sz="2800" b="1" dirty="0"/>
              <a:t>briefly discuss your views on</a:t>
            </a:r>
            <a:br>
              <a:rPr lang="en-US" sz="2800" b="1" dirty="0"/>
            </a:br>
            <a:r>
              <a:rPr lang="en-US" sz="2800" b="1" dirty="0"/>
              <a:t>any one of the four statements</a:t>
            </a:r>
            <a:br>
              <a:rPr lang="en-US" sz="2800" b="1" dirty="0"/>
            </a:br>
            <a:r>
              <a:rPr lang="en-US" sz="2800" b="1" dirty="0"/>
              <a:t>we have reacted to thus far.  </a:t>
            </a:r>
          </a:p>
          <a:p>
            <a:endParaRPr lang="en-US" dirty="0"/>
          </a:p>
        </p:txBody>
      </p:sp>
      <p:pic>
        <p:nvPicPr>
          <p:cNvPr id="8" name="Picture 7">
            <a:extLst>
              <a:ext uri="{FF2B5EF4-FFF2-40B4-BE49-F238E27FC236}">
                <a16:creationId xmlns:a16="http://schemas.microsoft.com/office/drawing/2014/main" id="{1A1B63B5-310E-C842-8898-7EB34FD0AB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3000" y="1828800"/>
            <a:ext cx="1295400" cy="1295400"/>
          </a:xfrm>
          <a:prstGeom prst="rect">
            <a:avLst/>
          </a:prstGeom>
        </p:spPr>
      </p:pic>
    </p:spTree>
    <p:extLst>
      <p:ext uri="{BB962C8B-B14F-4D97-AF65-F5344CB8AC3E}">
        <p14:creationId xmlns:p14="http://schemas.microsoft.com/office/powerpoint/2010/main" val="3242686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453190" y="1524000"/>
            <a:ext cx="8229600" cy="609600"/>
          </a:xfrm>
        </p:spPr>
        <p:txBody>
          <a:bodyPr>
            <a:noAutofit/>
          </a:bodyPr>
          <a:lstStyle/>
          <a:p>
            <a:pPr algn="ctr"/>
            <a:r>
              <a:rPr lang="en-US" sz="3500" dirty="0">
                <a:solidFill>
                  <a:srgbClr val="7030A0"/>
                </a:solidFill>
              </a:rPr>
              <a:t>CROSS THE ROOM </a:t>
            </a:r>
            <a:r>
              <a:rPr lang="en-US" sz="3000" dirty="0"/>
              <a:t>if you </a:t>
            </a:r>
            <a:r>
              <a:rPr lang="en-US" sz="3500" dirty="0">
                <a:solidFill>
                  <a:srgbClr val="FF0000"/>
                </a:solidFill>
              </a:rPr>
              <a:t>DISAGREE</a:t>
            </a:r>
            <a:r>
              <a:rPr lang="en-US" sz="3500" dirty="0"/>
              <a:t>:</a:t>
            </a:r>
            <a:br>
              <a:rPr lang="en-US" sz="3500" dirty="0"/>
            </a:br>
            <a:endParaRPr lang="en-US" sz="3500" dirty="0"/>
          </a:p>
        </p:txBody>
      </p:sp>
      <p:sp>
        <p:nvSpPr>
          <p:cNvPr id="4" name="Rectangle 3">
            <a:extLst>
              <a:ext uri="{FF2B5EF4-FFF2-40B4-BE49-F238E27FC236}">
                <a16:creationId xmlns:a16="http://schemas.microsoft.com/office/drawing/2014/main" id="{55CC6C48-AC01-D644-A7C5-2212CB319D5F}"/>
              </a:ext>
            </a:extLst>
          </p:cNvPr>
          <p:cNvSpPr/>
          <p:nvPr/>
        </p:nvSpPr>
        <p:spPr>
          <a:xfrm>
            <a:off x="609600" y="2410123"/>
            <a:ext cx="7969470" cy="2769989"/>
          </a:xfrm>
          <a:prstGeom prst="rect">
            <a:avLst/>
          </a:prstGeom>
          <a:noFill/>
          <a:ln w="38100">
            <a:noFill/>
          </a:ln>
        </p:spPr>
        <p:txBody>
          <a:bodyPr wrap="square" lIns="137160" tIns="228600" rIns="137160" bIns="228600">
            <a:spAutoFit/>
          </a:bodyPr>
          <a:lstStyle/>
          <a:p>
            <a:pPr algn="ctr"/>
            <a:endParaRPr lang="en-US" sz="3000" b="1" dirty="0">
              <a:latin typeface="Arial" panose="020B0604020202020204" pitchFamily="34" charset="0"/>
              <a:cs typeface="Arial" panose="020B0604020202020204" pitchFamily="34" charset="0"/>
            </a:endParaRPr>
          </a:p>
          <a:p>
            <a:pPr algn="ctr"/>
            <a:r>
              <a:rPr lang="en-US" sz="4000" b="1" dirty="0">
                <a:latin typeface="Arial" panose="020B0604020202020204" pitchFamily="34" charset="0"/>
                <a:cs typeface="Arial" panose="020B0604020202020204" pitchFamily="34" charset="0"/>
              </a:rPr>
              <a:t>God wants us to enjoy</a:t>
            </a:r>
          </a:p>
          <a:p>
            <a:pPr algn="ctr"/>
            <a:r>
              <a:rPr lang="en-US" sz="4000" b="1" dirty="0">
                <a:latin typeface="Arial" panose="020B0604020202020204" pitchFamily="34" charset="0"/>
                <a:cs typeface="Arial" panose="020B0604020202020204" pitchFamily="34" charset="0"/>
              </a:rPr>
              <a:t>the gift of sexuality.</a:t>
            </a:r>
          </a:p>
          <a:p>
            <a:pPr algn="ctr"/>
            <a:endParaRPr lang="en-US" sz="4000" b="1"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83CA3193-A0FA-FB4E-BC6E-DEFDD120B4EC}"/>
              </a:ext>
            </a:extLst>
          </p:cNvPr>
          <p:cNvPicPr>
            <a:picLocks noChangeAspect="1"/>
          </p:cNvPicPr>
          <p:nvPr/>
        </p:nvPicPr>
        <p:blipFill rotWithShape="1">
          <a:blip r:embed="rId3">
            <a:extLst>
              <a:ext uri="{28A0092B-C50C-407E-A947-70E740481C1C}">
                <a14:useLocalDpi xmlns:a14="http://schemas.microsoft.com/office/drawing/2010/main" val="0"/>
              </a:ext>
            </a:extLst>
          </a:blip>
          <a:srcRect l="3497"/>
          <a:stretch/>
        </p:blipFill>
        <p:spPr>
          <a:xfrm>
            <a:off x="5987716" y="1055731"/>
            <a:ext cx="2851484" cy="1069848"/>
          </a:xfrm>
          <a:prstGeom prst="rect">
            <a:avLst/>
          </a:prstGeom>
        </p:spPr>
      </p:pic>
      <p:pic>
        <p:nvPicPr>
          <p:cNvPr id="6" name="Picture 5">
            <a:extLst>
              <a:ext uri="{FF2B5EF4-FFF2-40B4-BE49-F238E27FC236}">
                <a16:creationId xmlns:a16="http://schemas.microsoft.com/office/drawing/2014/main" id="{F7CCCF34-61FB-3847-9775-AF7EA23D8C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8706" y="990600"/>
            <a:ext cx="4632960" cy="1066800"/>
          </a:xfrm>
          <a:prstGeom prst="rect">
            <a:avLst/>
          </a:prstGeom>
        </p:spPr>
      </p:pic>
    </p:spTree>
    <p:extLst>
      <p:ext uri="{BB962C8B-B14F-4D97-AF65-F5344CB8AC3E}">
        <p14:creationId xmlns:p14="http://schemas.microsoft.com/office/powerpoint/2010/main" val="5962860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609600" y="1676275"/>
            <a:ext cx="7969470" cy="609600"/>
          </a:xfrm>
        </p:spPr>
        <p:txBody>
          <a:bodyPr>
            <a:noAutofit/>
          </a:bodyPr>
          <a:lstStyle/>
          <a:p>
            <a:pPr algn="ctr"/>
            <a:r>
              <a:rPr lang="en-US" sz="3500" dirty="0">
                <a:solidFill>
                  <a:srgbClr val="7030A0"/>
                </a:solidFill>
              </a:rPr>
              <a:t>CROSS THE ROOM </a:t>
            </a:r>
            <a:r>
              <a:rPr lang="en-US" sz="3500" dirty="0"/>
              <a:t>if </a:t>
            </a:r>
            <a:r>
              <a:rPr lang="en-US" sz="3200" dirty="0"/>
              <a:t>you</a:t>
            </a:r>
            <a:r>
              <a:rPr lang="en-US" sz="3500" dirty="0"/>
              <a:t> </a:t>
            </a:r>
            <a:r>
              <a:rPr lang="en-US" sz="3500" dirty="0">
                <a:solidFill>
                  <a:srgbClr val="00B050"/>
                </a:solidFill>
              </a:rPr>
              <a:t>AGREE</a:t>
            </a:r>
            <a:r>
              <a:rPr lang="en-US" sz="3500" dirty="0"/>
              <a:t>:</a:t>
            </a:r>
            <a:br>
              <a:rPr lang="en-US" sz="3500" dirty="0"/>
            </a:br>
            <a:endParaRPr lang="en-US" sz="3500" dirty="0"/>
          </a:p>
        </p:txBody>
      </p:sp>
      <p:sp>
        <p:nvSpPr>
          <p:cNvPr id="4" name="Rectangle 3">
            <a:extLst>
              <a:ext uri="{FF2B5EF4-FFF2-40B4-BE49-F238E27FC236}">
                <a16:creationId xmlns:a16="http://schemas.microsoft.com/office/drawing/2014/main" id="{55CC6C48-AC01-D644-A7C5-2212CB319D5F}"/>
              </a:ext>
            </a:extLst>
          </p:cNvPr>
          <p:cNvSpPr/>
          <p:nvPr/>
        </p:nvSpPr>
        <p:spPr>
          <a:xfrm>
            <a:off x="688426" y="2656344"/>
            <a:ext cx="7969470" cy="2677656"/>
          </a:xfrm>
          <a:prstGeom prst="rect">
            <a:avLst/>
          </a:prstGeom>
          <a:noFill/>
          <a:ln w="38100">
            <a:noFill/>
          </a:ln>
        </p:spPr>
        <p:txBody>
          <a:bodyPr wrap="square" lIns="137160" tIns="411480" rIns="137160" bIns="411480">
            <a:spAutoFit/>
          </a:bodyPr>
          <a:lstStyle/>
          <a:p>
            <a:pPr algn="ctr"/>
            <a:r>
              <a:rPr lang="en-US" sz="4000" b="1" dirty="0">
                <a:latin typeface="Arial" panose="020B0604020202020204" pitchFamily="34" charset="0"/>
                <a:cs typeface="Arial" panose="020B0604020202020204" pitchFamily="34" charset="0"/>
              </a:rPr>
              <a:t>The Bible contains powerful examples of strong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female leaders.</a:t>
            </a:r>
          </a:p>
        </p:txBody>
      </p:sp>
      <p:pic>
        <p:nvPicPr>
          <p:cNvPr id="3" name="Picture 2">
            <a:extLst>
              <a:ext uri="{FF2B5EF4-FFF2-40B4-BE49-F238E27FC236}">
                <a16:creationId xmlns:a16="http://schemas.microsoft.com/office/drawing/2014/main" id="{85582AB7-33A5-764A-8A19-6F09B8938AAD}"/>
              </a:ext>
            </a:extLst>
          </p:cNvPr>
          <p:cNvPicPr>
            <a:picLocks noChangeAspect="1"/>
          </p:cNvPicPr>
          <p:nvPr/>
        </p:nvPicPr>
        <p:blipFill rotWithShape="1">
          <a:blip r:embed="rId3">
            <a:extLst>
              <a:ext uri="{28A0092B-C50C-407E-A947-70E740481C1C}">
                <a14:useLocalDpi xmlns:a14="http://schemas.microsoft.com/office/drawing/2010/main" val="0"/>
              </a:ext>
            </a:extLst>
          </a:blip>
          <a:srcRect l="6447"/>
          <a:stretch/>
        </p:blipFill>
        <p:spPr>
          <a:xfrm>
            <a:off x="6367615" y="1225153"/>
            <a:ext cx="2211455" cy="1069848"/>
          </a:xfrm>
          <a:prstGeom prst="rect">
            <a:avLst/>
          </a:prstGeom>
        </p:spPr>
      </p:pic>
      <p:pic>
        <p:nvPicPr>
          <p:cNvPr id="6" name="Picture 5">
            <a:extLst>
              <a:ext uri="{FF2B5EF4-FFF2-40B4-BE49-F238E27FC236}">
                <a16:creationId xmlns:a16="http://schemas.microsoft.com/office/drawing/2014/main" id="{8DC48670-3FAA-4A47-B45A-9E0534ED82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1225153"/>
            <a:ext cx="4632960" cy="1066800"/>
          </a:xfrm>
          <a:prstGeom prst="rect">
            <a:avLst/>
          </a:prstGeom>
        </p:spPr>
      </p:pic>
    </p:spTree>
    <p:extLst>
      <p:ext uri="{BB962C8B-B14F-4D97-AF65-F5344CB8AC3E}">
        <p14:creationId xmlns:p14="http://schemas.microsoft.com/office/powerpoint/2010/main" val="247116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453190" y="1447800"/>
            <a:ext cx="8229600" cy="609600"/>
          </a:xfrm>
        </p:spPr>
        <p:txBody>
          <a:bodyPr>
            <a:noAutofit/>
          </a:bodyPr>
          <a:lstStyle/>
          <a:p>
            <a:pPr algn="ctr"/>
            <a:r>
              <a:rPr lang="en-US" sz="3500" dirty="0">
                <a:solidFill>
                  <a:srgbClr val="7030A0"/>
                </a:solidFill>
              </a:rPr>
              <a:t>CROSS THE ROOM </a:t>
            </a:r>
            <a:r>
              <a:rPr lang="en-US" sz="3000" dirty="0"/>
              <a:t>if you </a:t>
            </a:r>
            <a:r>
              <a:rPr lang="en-US" sz="3500" dirty="0">
                <a:solidFill>
                  <a:srgbClr val="FF0000"/>
                </a:solidFill>
              </a:rPr>
              <a:t>DISAGREE</a:t>
            </a:r>
            <a:r>
              <a:rPr lang="en-US" sz="3500" dirty="0"/>
              <a:t>:</a:t>
            </a:r>
            <a:br>
              <a:rPr lang="en-US" sz="3500" dirty="0"/>
            </a:br>
            <a:endParaRPr lang="en-US" sz="3500" dirty="0"/>
          </a:p>
        </p:txBody>
      </p:sp>
      <p:sp>
        <p:nvSpPr>
          <p:cNvPr id="4" name="Rectangle 3">
            <a:extLst>
              <a:ext uri="{FF2B5EF4-FFF2-40B4-BE49-F238E27FC236}">
                <a16:creationId xmlns:a16="http://schemas.microsoft.com/office/drawing/2014/main" id="{55CC6C48-AC01-D644-A7C5-2212CB319D5F}"/>
              </a:ext>
            </a:extLst>
          </p:cNvPr>
          <p:cNvSpPr/>
          <p:nvPr/>
        </p:nvSpPr>
        <p:spPr>
          <a:xfrm>
            <a:off x="663465" y="2362200"/>
            <a:ext cx="7969470" cy="2923877"/>
          </a:xfrm>
          <a:prstGeom prst="rect">
            <a:avLst/>
          </a:prstGeom>
          <a:noFill/>
          <a:ln w="38100">
            <a:noFill/>
          </a:ln>
        </p:spPr>
        <p:txBody>
          <a:bodyPr wrap="square" lIns="137160" tIns="228600" rIns="137160" bIns="228600">
            <a:spAutoFit/>
          </a:bodyPr>
          <a:lstStyle/>
          <a:p>
            <a:pPr algn="ctr"/>
            <a:endParaRPr lang="en-US" sz="2000" b="1" dirty="0">
              <a:latin typeface="Arial" panose="020B0604020202020204" pitchFamily="34" charset="0"/>
              <a:cs typeface="Arial" panose="020B0604020202020204" pitchFamily="34" charset="0"/>
            </a:endParaRPr>
          </a:p>
          <a:p>
            <a:pPr algn="ctr"/>
            <a:r>
              <a:rPr lang="en-US" sz="4000" b="1" dirty="0">
                <a:latin typeface="Arial" panose="020B0604020202020204" pitchFamily="34" charset="0"/>
                <a:cs typeface="Arial" panose="020B0604020202020204" pitchFamily="34" charset="0"/>
              </a:rPr>
              <a:t>It is easier to be faithful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to God when things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are going well.</a:t>
            </a:r>
          </a:p>
          <a:p>
            <a:pPr algn="ctr"/>
            <a:endParaRPr lang="en-US" sz="2000" b="1"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83CA3193-A0FA-FB4E-BC6E-DEFDD120B4EC}"/>
              </a:ext>
            </a:extLst>
          </p:cNvPr>
          <p:cNvPicPr>
            <a:picLocks noChangeAspect="1"/>
          </p:cNvPicPr>
          <p:nvPr/>
        </p:nvPicPr>
        <p:blipFill rotWithShape="1">
          <a:blip r:embed="rId3">
            <a:extLst>
              <a:ext uri="{28A0092B-C50C-407E-A947-70E740481C1C}">
                <a14:useLocalDpi xmlns:a14="http://schemas.microsoft.com/office/drawing/2010/main" val="0"/>
              </a:ext>
            </a:extLst>
          </a:blip>
          <a:srcRect l="3497"/>
          <a:stretch/>
        </p:blipFill>
        <p:spPr>
          <a:xfrm>
            <a:off x="5987716" y="979531"/>
            <a:ext cx="2851484" cy="1069848"/>
          </a:xfrm>
          <a:prstGeom prst="rect">
            <a:avLst/>
          </a:prstGeom>
        </p:spPr>
      </p:pic>
      <p:pic>
        <p:nvPicPr>
          <p:cNvPr id="6" name="Picture 5">
            <a:extLst>
              <a:ext uri="{FF2B5EF4-FFF2-40B4-BE49-F238E27FC236}">
                <a16:creationId xmlns:a16="http://schemas.microsoft.com/office/drawing/2014/main" id="{F7CCCF34-61FB-3847-9775-AF7EA23D8C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8706" y="914400"/>
            <a:ext cx="4632960" cy="1066800"/>
          </a:xfrm>
          <a:prstGeom prst="rect">
            <a:avLst/>
          </a:prstGeom>
        </p:spPr>
      </p:pic>
    </p:spTree>
    <p:extLst>
      <p:ext uri="{BB962C8B-B14F-4D97-AF65-F5344CB8AC3E}">
        <p14:creationId xmlns:p14="http://schemas.microsoft.com/office/powerpoint/2010/main" val="3057652812"/>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936</TotalTime>
  <Words>706</Words>
  <Application>Microsoft Office PowerPoint</Application>
  <PresentationFormat>On-screen Show (4:3)</PresentationFormat>
  <Paragraphs>83</Paragraphs>
  <Slides>19</Slides>
  <Notes>19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LIC Presentation template</vt:lpstr>
      <vt:lpstr>Preassessment</vt:lpstr>
      <vt:lpstr>CROSS THE ROOM if you AGREE: </vt:lpstr>
      <vt:lpstr>CROSS THE ROOM if you AGREE: </vt:lpstr>
      <vt:lpstr>CROSS THE ROOM if you DISAGREE: </vt:lpstr>
      <vt:lpstr>if you have ever </vt:lpstr>
      <vt:lpstr>PowerPoint Presentation</vt:lpstr>
      <vt:lpstr>CROSS THE ROOM if you DISAGREE: </vt:lpstr>
      <vt:lpstr>CROSS THE ROOM if you AGREE: </vt:lpstr>
      <vt:lpstr>CROSS THE ROOM if you DISAGREE: </vt:lpstr>
      <vt:lpstr>CROSS THE ROOM if you AGREE: </vt:lpstr>
      <vt:lpstr>CROSS THE ROOM if you DISAGREE: </vt:lpstr>
      <vt:lpstr>CROSS THE ROOM if you AGREE: </vt:lpstr>
      <vt:lpstr>CROSS THE ROOM if you AGREE: </vt:lpstr>
      <vt:lpstr>CROSS THE ROOM if you AGREE: </vt:lpstr>
      <vt:lpstr>PowerPoint Presentation</vt:lpstr>
      <vt:lpstr>CROSS THE ROOM if you DISAGREE: </vt:lpstr>
      <vt:lpstr>if you have ever </vt:lpstr>
      <vt:lpstr>CROSS THE ROOM if you AGREE: </vt:lpstr>
      <vt:lpstr>CROSS THE ROOM if you AGREE: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99</cp:revision>
  <dcterms:created xsi:type="dcterms:W3CDTF">2011-01-10T17:35:40Z</dcterms:created>
  <dcterms:modified xsi:type="dcterms:W3CDTF">2019-02-15T19:32:33Z</dcterms:modified>
</cp:coreProperties>
</file>